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3" r:id="rId3"/>
  </p:sldMasterIdLst>
  <p:notesMasterIdLst>
    <p:notesMasterId r:id="rId46"/>
  </p:notesMasterIdLst>
  <p:sldIdLst>
    <p:sldId id="256" r:id="rId4"/>
    <p:sldId id="265" r:id="rId5"/>
    <p:sldId id="299" r:id="rId6"/>
    <p:sldId id="261" r:id="rId7"/>
    <p:sldId id="333" r:id="rId8"/>
    <p:sldId id="300" r:id="rId9"/>
    <p:sldId id="336" r:id="rId10"/>
    <p:sldId id="285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7" r:id="rId23"/>
    <p:sldId id="315" r:id="rId24"/>
    <p:sldId id="343" r:id="rId25"/>
    <p:sldId id="344" r:id="rId26"/>
    <p:sldId id="337" r:id="rId27"/>
    <p:sldId id="338" r:id="rId28"/>
    <p:sldId id="316" r:id="rId29"/>
    <p:sldId id="335" r:id="rId30"/>
    <p:sldId id="341" r:id="rId31"/>
    <p:sldId id="339" r:id="rId32"/>
    <p:sldId id="328" r:id="rId33"/>
    <p:sldId id="342" r:id="rId34"/>
    <p:sldId id="320" r:id="rId35"/>
    <p:sldId id="332" r:id="rId36"/>
    <p:sldId id="331" r:id="rId37"/>
    <p:sldId id="330" r:id="rId38"/>
    <p:sldId id="321" r:id="rId39"/>
    <p:sldId id="326" r:id="rId40"/>
    <p:sldId id="323" r:id="rId41"/>
    <p:sldId id="324" r:id="rId42"/>
    <p:sldId id="329" r:id="rId43"/>
    <p:sldId id="325" r:id="rId44"/>
    <p:sldId id="262" r:id="rId45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2A40D"/>
    <a:srgbClr val="32A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26" autoAdjust="0"/>
    <p:restoredTop sz="94249" autoAdjust="0"/>
  </p:normalViewPr>
  <p:slideViewPr>
    <p:cSldViewPr>
      <p:cViewPr>
        <p:scale>
          <a:sx n="70" d="100"/>
          <a:sy n="70" d="100"/>
        </p:scale>
        <p:origin x="1244" y="356"/>
      </p:cViewPr>
      <p:guideLst>
        <p:guide orient="horz" pos="139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F1E87-34E0-4BDF-BC14-BC85597F0FD7}" type="datetimeFigureOut">
              <a:rPr lang="id-ID" smtClean="0"/>
              <a:t>07/03/2023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BECFE-4F0A-4496-A211-8F884823E6D3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49772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BECFE-4F0A-4496-A211-8F884823E6D3}" type="slidenum">
              <a:rPr lang="id-ID" smtClean="0"/>
              <a:t>26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92598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BECFE-4F0A-4496-A211-8F884823E6D3}" type="slidenum">
              <a:rPr lang="id-ID" smtClean="0"/>
              <a:t>41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70739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BECFE-4F0A-4496-A211-8F884823E6D3}" type="slidenum">
              <a:rPr lang="id-ID" smtClean="0"/>
              <a:t>32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2957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BECFE-4F0A-4496-A211-8F884823E6D3}" type="slidenum">
              <a:rPr lang="id-ID" smtClean="0"/>
              <a:t>33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28927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BECFE-4F0A-4496-A211-8F884823E6D3}" type="slidenum">
              <a:rPr lang="id-ID" smtClean="0"/>
              <a:t>34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89569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BECFE-4F0A-4496-A211-8F884823E6D3}" type="slidenum">
              <a:rPr lang="id-ID" smtClean="0"/>
              <a:t>36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00011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BECFE-4F0A-4496-A211-8F884823E6D3}" type="slidenum">
              <a:rPr lang="id-ID" smtClean="0"/>
              <a:t>37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2466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BECFE-4F0A-4496-A211-8F884823E6D3}" type="slidenum">
              <a:rPr lang="id-ID" smtClean="0"/>
              <a:t>38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29889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BECFE-4F0A-4496-A211-8F884823E6D3}" type="slidenum">
              <a:rPr lang="id-ID" smtClean="0"/>
              <a:t>39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59575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BECFE-4F0A-4496-A211-8F884823E6D3}" type="slidenum">
              <a:rPr lang="id-ID" smtClean="0"/>
              <a:t>40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13430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51920" y="1794902"/>
            <a:ext cx="5292080" cy="108012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>
                <a:ea typeface="맑은 고딕" pitchFamily="50" charset="-127"/>
              </a:rPr>
              <a:t>FREE </a:t>
            </a:r>
          </a:p>
          <a:p>
            <a:r>
              <a:rPr lang="en-US" altLang="ko-KR" dirty="0">
                <a:ea typeface="맑은 고딕" pitchFamily="50" charset="-127"/>
              </a:rPr>
              <a:t>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851772" y="2947030"/>
            <a:ext cx="5292080" cy="4888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altLang="ko-KR" b="1" dirty="0"/>
              <a:t>INSERT THE TITLE </a:t>
            </a:r>
          </a:p>
          <a:p>
            <a:pPr>
              <a:spcBef>
                <a:spcPts val="0"/>
              </a:spcBef>
              <a:defRPr/>
            </a:pPr>
            <a:r>
              <a:rPr lang="en-US" altLang="ko-KR" b="1" dirty="0"/>
              <a:t>OF YOUR PRESENTATION HERE</a:t>
            </a:r>
            <a:endParaRPr lang="en-US" altLang="ko-KR" dirty="0"/>
          </a:p>
        </p:txBody>
      </p:sp>
      <p:pic>
        <p:nvPicPr>
          <p:cNvPr id="1026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40" y="657349"/>
            <a:ext cx="1765300" cy="39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736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1759754"/>
            <a:ext cx="9144000" cy="22113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208" y="1042230"/>
            <a:ext cx="2869272" cy="347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380312" y="1175233"/>
            <a:ext cx="1008112" cy="2556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643269" y="1261134"/>
            <a:ext cx="1654766" cy="2556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00137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3059832" cy="51435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860032" y="0"/>
            <a:ext cx="36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4896032" y="1311750"/>
            <a:ext cx="180000" cy="25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440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9144000" cy="30765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95063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31840" y="181632"/>
            <a:ext cx="601216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131840" y="757696"/>
            <a:ext cx="601216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3059832" cy="51435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146470" y="1131590"/>
            <a:ext cx="3059832" cy="40119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88877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11510"/>
            <a:ext cx="6444208" cy="4320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35622" y="195487"/>
            <a:ext cx="1944216" cy="4752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223854" y="195487"/>
            <a:ext cx="1944216" cy="4752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312086" y="195487"/>
            <a:ext cx="1944216" cy="4752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42137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444208" y="267494"/>
            <a:ext cx="216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444208" y="2715766"/>
            <a:ext cx="216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986213" y="267494"/>
            <a:ext cx="216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986213" y="2715766"/>
            <a:ext cx="216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9397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6" y="3291830"/>
            <a:ext cx="8748464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5536" y="3867894"/>
            <a:ext cx="8748464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4963500"/>
            <a:ext cx="9144000" cy="1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7544" y="339502"/>
            <a:ext cx="3312128" cy="28080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995936" y="339502"/>
            <a:ext cx="4680520" cy="13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995936" y="1815574"/>
            <a:ext cx="1440000" cy="13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5616196" y="1815574"/>
            <a:ext cx="1440000" cy="13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7236456" y="1815574"/>
            <a:ext cx="1440000" cy="13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2426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3106909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354008" y="1131589"/>
            <a:ext cx="2849840" cy="364917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Rounded Rectangle 16"/>
          <p:cNvSpPr/>
          <p:nvPr userDrawn="1"/>
        </p:nvSpPr>
        <p:spPr>
          <a:xfrm>
            <a:off x="531932" y="1347500"/>
            <a:ext cx="108520" cy="3240473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8" name="Half Frame 17"/>
          <p:cNvSpPr/>
          <p:nvPr userDrawn="1"/>
        </p:nvSpPr>
        <p:spPr>
          <a:xfrm rot="5400000">
            <a:off x="2592642" y="1238201"/>
            <a:ext cx="502331" cy="5023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2116108" y="843558"/>
            <a:ext cx="4896544" cy="34563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116108" y="0"/>
            <a:ext cx="4896544" cy="1954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116108" y="4948014"/>
            <a:ext cx="4896544" cy="1954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16108" y="3049518"/>
            <a:ext cx="4896544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116108" y="3625582"/>
            <a:ext cx="4896544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55985" y="1156325"/>
            <a:ext cx="816788" cy="181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72242"/>
            <a:ext cx="9144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414830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3311860" y="737642"/>
            <a:ext cx="2520280" cy="2520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351" y="1139211"/>
            <a:ext cx="819298" cy="181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477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2604" y="0"/>
            <a:ext cx="158417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84" y="938231"/>
            <a:ext cx="1584176" cy="351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89484" y="938231"/>
            <a:ext cx="792088" cy="351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2604" y="0"/>
            <a:ext cx="158417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5" y="2931790"/>
            <a:ext cx="945499" cy="209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998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3399842"/>
            <a:ext cx="9144000" cy="17436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4043561" y="2859782"/>
            <a:ext cx="1080120" cy="108012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057" y="3010192"/>
            <a:ext cx="351128" cy="77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867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4963500"/>
            <a:ext cx="9144000" cy="1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960850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43508" y="92609"/>
            <a:ext cx="8856984" cy="49582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1347774"/>
            <a:ext cx="2160240" cy="18720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327920" y="1347774"/>
            <a:ext cx="2160240" cy="18720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655840" y="1347774"/>
            <a:ext cx="2160240" cy="18720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983760" y="1347774"/>
            <a:ext cx="2160240" cy="18720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3219822"/>
            <a:ext cx="2160000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2328000" y="3219822"/>
            <a:ext cx="2160000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4656000" y="3219822"/>
            <a:ext cx="2160000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984000" y="3219822"/>
            <a:ext cx="2160000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5967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932113"/>
            <a:ext cx="9144000" cy="22113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3" descr="D:\Fullppt\005-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31590"/>
            <a:ext cx="7230270" cy="367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513480" y="1626257"/>
            <a:ext cx="3465217" cy="25626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67544" y="3363838"/>
            <a:ext cx="3024336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6058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6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72" r:id="rId2"/>
    <p:sldLayoutId id="2147483670" r:id="rId3"/>
    <p:sldLayoutId id="2147483652" r:id="rId4"/>
    <p:sldLayoutId id="2147483671" r:id="rId5"/>
    <p:sldLayoutId id="2147483655" r:id="rId6"/>
    <p:sldLayoutId id="2147483662" r:id="rId7"/>
    <p:sldLayoutId id="2147483663" r:id="rId8"/>
    <p:sldLayoutId id="2147483665" r:id="rId9"/>
    <p:sldLayoutId id="2147483666" r:id="rId10"/>
    <p:sldLayoutId id="2147483667" r:id="rId11"/>
    <p:sldLayoutId id="2147483664" r:id="rId12"/>
    <p:sldLayoutId id="2147483668" r:id="rId13"/>
    <p:sldLayoutId id="2147483669" r:id="rId14"/>
    <p:sldLayoutId id="2147483673" r:id="rId15"/>
    <p:sldLayoutId id="2147483656" r:id="rId16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Relationship Id="rId9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JPG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kreditasi.lamptkes.org/" TargetMode="External"/><Relationship Id="rId2" Type="http://schemas.openxmlformats.org/officeDocument/2006/relationships/hyperlink" Target="https://dev-simakv2.lamptkes.org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mailto:sekretariat@lamptkes.org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kreditasi.lamptkes.org/" TargetMode="External"/><Relationship Id="rId2" Type="http://schemas.openxmlformats.org/officeDocument/2006/relationships/hyperlink" Target="https://dev-simakv2.lamptkes.org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843808" y="1397212"/>
            <a:ext cx="5976665" cy="2349076"/>
          </a:xfrm>
        </p:spPr>
        <p:txBody>
          <a:bodyPr/>
          <a:lstStyle/>
          <a:p>
            <a:pPr algn="ctr"/>
            <a:r>
              <a:rPr lang="en-US" sz="3600" dirty="0"/>
              <a:t>Overview </a:t>
            </a:r>
            <a:r>
              <a:rPr lang="en-US" sz="3600" dirty="0" err="1"/>
              <a:t>Aplikasi</a:t>
            </a:r>
            <a:r>
              <a:rPr lang="en-US" sz="3600" dirty="0"/>
              <a:t> </a:t>
            </a:r>
            <a:r>
              <a:rPr lang="en-US" sz="3600" dirty="0" err="1"/>
              <a:t>Sistem</a:t>
            </a:r>
            <a:r>
              <a:rPr lang="en-US" sz="3600" dirty="0"/>
              <a:t> </a:t>
            </a:r>
          </a:p>
          <a:p>
            <a:pPr algn="ctr"/>
            <a:r>
              <a:rPr lang="en-US" sz="3600" dirty="0" err="1"/>
              <a:t>Informasi</a:t>
            </a:r>
            <a:r>
              <a:rPr lang="en-US" sz="3600" dirty="0"/>
              <a:t> </a:t>
            </a:r>
            <a:r>
              <a:rPr lang="en-US" sz="3600" dirty="0" err="1"/>
              <a:t>Manajemen</a:t>
            </a:r>
            <a:r>
              <a:rPr lang="en-US" sz="3600" dirty="0"/>
              <a:t> </a:t>
            </a:r>
          </a:p>
          <a:p>
            <a:pPr algn="ctr"/>
            <a:r>
              <a:rPr lang="en-US" sz="3600" dirty="0" err="1"/>
              <a:t>Akreditasi</a:t>
            </a:r>
            <a:r>
              <a:rPr lang="en-US" sz="3600" dirty="0"/>
              <a:t> (</a:t>
            </a:r>
            <a:r>
              <a:rPr lang="en-US" sz="3600" dirty="0" err="1"/>
              <a:t>SIMAk</a:t>
            </a:r>
            <a:r>
              <a:rPr lang="en-US" sz="3600" dirty="0"/>
              <a:t>) </a:t>
            </a:r>
          </a:p>
          <a:p>
            <a:pPr algn="ctr"/>
            <a:r>
              <a:rPr lang="en-US" sz="3600" dirty="0"/>
              <a:t>Online Program </a:t>
            </a:r>
            <a:r>
              <a:rPr lang="en-US" sz="3600" dirty="0" err="1"/>
              <a:t>Studi</a:t>
            </a:r>
            <a:endParaRPr lang="en-US" altLang="ko-KR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7504" y="30881"/>
            <a:ext cx="5292080" cy="488816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 altLang="ko-KR" b="1" dirty="0" err="1"/>
              <a:t>Kllinik</a:t>
            </a:r>
            <a:r>
              <a:rPr lang="en-US" altLang="ko-KR" b="1" dirty="0"/>
              <a:t> Akreditasi Per </a:t>
            </a:r>
            <a:r>
              <a:rPr lang="en-US" altLang="ko-KR" b="1" dirty="0" err="1"/>
              <a:t>Bidang</a:t>
            </a:r>
            <a:r>
              <a:rPr lang="en-US" altLang="ko-KR" b="1" dirty="0"/>
              <a:t> </a:t>
            </a:r>
            <a:r>
              <a:rPr lang="en-US" altLang="ko-KR" b="1" dirty="0" err="1"/>
              <a:t>Ilmu</a:t>
            </a:r>
            <a:endParaRPr lang="en-US" altLang="ko-KR" b="1" dirty="0"/>
          </a:p>
          <a:p>
            <a:pPr>
              <a:spcBef>
                <a:spcPts val="0"/>
              </a:spcBef>
              <a:defRPr/>
            </a:pPr>
            <a:r>
              <a:rPr lang="en-US" altLang="ko-KR" b="1" dirty="0"/>
              <a:t>LAM-</a:t>
            </a:r>
            <a:r>
              <a:rPr lang="en-US" altLang="ko-KR" b="1" dirty="0" err="1"/>
              <a:t>PTKes</a:t>
            </a:r>
            <a:endParaRPr lang="en-US" altLang="ko-KR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555B442-5647-4773-87B3-1A5C19910A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963" y="0"/>
            <a:ext cx="961889" cy="915566"/>
          </a:xfrm>
          <a:prstGeom prst="rect">
            <a:avLst/>
          </a:prstGeom>
        </p:spPr>
      </p:pic>
      <p:grpSp>
        <p:nvGrpSpPr>
          <p:cNvPr id="5" name="Grup 11">
            <a:extLst>
              <a:ext uri="{FF2B5EF4-FFF2-40B4-BE49-F238E27FC236}">
                <a16:creationId xmlns:a16="http://schemas.microsoft.com/office/drawing/2014/main" id="{9DAC2484-3DC9-43D7-9D53-0A878D0EC214}"/>
              </a:ext>
            </a:extLst>
          </p:cNvPr>
          <p:cNvGrpSpPr/>
          <p:nvPr/>
        </p:nvGrpSpPr>
        <p:grpSpPr>
          <a:xfrm>
            <a:off x="107504" y="4044365"/>
            <a:ext cx="8812208" cy="1068254"/>
            <a:chOff x="212012" y="5670233"/>
            <a:chExt cx="11631767" cy="102373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A2A0652-F3AC-4433-95EF-37B55E926D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998" y="5670233"/>
              <a:ext cx="11569781" cy="908026"/>
              <a:chOff x="1759958" y="4558771"/>
              <a:chExt cx="7189179" cy="1102013"/>
            </a:xfrm>
          </p:grpSpPr>
          <p:sp>
            <p:nvSpPr>
              <p:cNvPr id="12" name="Text Placeholder 10">
                <a:extLst>
                  <a:ext uri="{FF2B5EF4-FFF2-40B4-BE49-F238E27FC236}">
                    <a16:creationId xmlns:a16="http://schemas.microsoft.com/office/drawing/2014/main" id="{8D7D5ADA-A7AC-4A87-812B-3720C1306D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59958" y="4558771"/>
                <a:ext cx="7189179" cy="430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>
                    <a:schemeClr val="tx2"/>
                  </a:buClr>
                  <a:buFontTx/>
                  <a:buNone/>
                </a:pPr>
                <a:r>
                  <a:rPr lang="en-US" altLang="en-US" sz="1000" b="1" dirty="0">
                    <a:latin typeface="Open Sans"/>
                    <a:ea typeface="Open Sans"/>
                    <a:cs typeface="Open Sans"/>
                  </a:rPr>
                  <a:t>                               Recognized by :                                                                                       Supervised by :                                  Member of :</a:t>
                </a:r>
              </a:p>
              <a:p>
                <a:pPr eaLnBrk="1" hangingPunct="1">
                  <a:spcBef>
                    <a:spcPct val="0"/>
                  </a:spcBef>
                  <a:buClr>
                    <a:schemeClr val="tx2"/>
                  </a:buClr>
                  <a:buFontTx/>
                  <a:buNone/>
                </a:pPr>
                <a:r>
                  <a:rPr lang="en-US" altLang="en-US" sz="1000" b="1" dirty="0">
                    <a:latin typeface="Open Sans"/>
                    <a:ea typeface="Open Sans"/>
                    <a:cs typeface="Open Sans"/>
                  </a:rPr>
                  <a:t>		</a:t>
                </a:r>
                <a:endParaRPr lang="en-US" altLang="en-US" sz="1000" dirty="0">
                  <a:latin typeface="Open Sans"/>
                  <a:ea typeface="Open Sans"/>
                  <a:cs typeface="Open Sans"/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28F1055-D5AF-4E32-8229-201B3595F9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9198" y="5103143"/>
                <a:ext cx="1918781" cy="5576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3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39611CDA-1FCA-4FA2-A95F-F70DF4DC43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8701" y="5070725"/>
                <a:ext cx="666779" cy="5734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B2B1F86-FCBC-49FB-B7BB-1976E58A62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93936" y="5134305"/>
                <a:ext cx="928804" cy="442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84CA580-A7B6-4D30-BD27-B2BD5C0738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0981" y="5998188"/>
              <a:ext cx="709763" cy="656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43D3311-E513-406A-BA8E-F8BAE3050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2012" y="6020138"/>
              <a:ext cx="1229473" cy="67382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43DC60-9C14-4D7A-8D19-44A1EF650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42649" y="6008321"/>
              <a:ext cx="931000" cy="67382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666528A-F52B-470E-B4FC-A8D4C9C4C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514778" y="6091319"/>
              <a:ext cx="1140575" cy="507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1841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/>
          <p:cNvSpPr txBox="1">
            <a:spLocks/>
          </p:cNvSpPr>
          <p:nvPr/>
        </p:nvSpPr>
        <p:spPr>
          <a:xfrm>
            <a:off x="323528" y="0"/>
            <a:ext cx="8820472" cy="48351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Proses </a:t>
            </a:r>
            <a:r>
              <a:rPr lang="en-US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Administrasi</a:t>
            </a:r>
            <a:endParaRPr lang="ko-KR" alt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56BEAAF-FAAC-45D9-B832-CD02A6134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518"/>
            <a:ext cx="7575249" cy="4680520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9EF289C8-7A7F-4CA0-BA53-216F42210CEB}"/>
              </a:ext>
            </a:extLst>
          </p:cNvPr>
          <p:cNvSpPr/>
          <p:nvPr/>
        </p:nvSpPr>
        <p:spPr>
          <a:xfrm rot="10800000">
            <a:off x="2699792" y="3579862"/>
            <a:ext cx="432048" cy="28803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66D7C9B6-4E23-4C39-836E-EB03C1289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819" y="0"/>
            <a:ext cx="5138181" cy="5143500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F2E18EE4-471E-4A00-9E8D-AA7935125DD0}"/>
              </a:ext>
            </a:extLst>
          </p:cNvPr>
          <p:cNvSpPr/>
          <p:nvPr/>
        </p:nvSpPr>
        <p:spPr>
          <a:xfrm>
            <a:off x="8676456" y="4227934"/>
            <a:ext cx="288032" cy="36004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1708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/>
          <p:cNvSpPr txBox="1">
            <a:spLocks/>
          </p:cNvSpPr>
          <p:nvPr/>
        </p:nvSpPr>
        <p:spPr>
          <a:xfrm>
            <a:off x="323528" y="0"/>
            <a:ext cx="8820472" cy="48351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Proses </a:t>
            </a:r>
            <a:r>
              <a:rPr lang="en-US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Administrasi</a:t>
            </a:r>
            <a:endParaRPr lang="ko-KR" alt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18876B-3BAB-48BA-BD64-F7141B6C5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50462"/>
            <a:ext cx="7263693" cy="4727631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AECD9CD4-7445-43CB-8A0C-8AC5BA67F022}"/>
              </a:ext>
            </a:extLst>
          </p:cNvPr>
          <p:cNvSpPr/>
          <p:nvPr/>
        </p:nvSpPr>
        <p:spPr>
          <a:xfrm>
            <a:off x="7812360" y="4371950"/>
            <a:ext cx="360040" cy="48351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EB5BE9A7-28CD-424A-B08C-ACABF0D88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39" y="472144"/>
            <a:ext cx="7263693" cy="4691894"/>
          </a:xfrm>
          <a:prstGeom prst="rect">
            <a:avLst/>
          </a:prstGeom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535DE1EB-057C-4904-AD4D-3EC6C063BB2C}"/>
              </a:ext>
            </a:extLst>
          </p:cNvPr>
          <p:cNvSpPr/>
          <p:nvPr/>
        </p:nvSpPr>
        <p:spPr>
          <a:xfrm>
            <a:off x="7174718" y="4371950"/>
            <a:ext cx="360040" cy="48351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5D36BFB-2C48-420A-8B3B-CADD35410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57" y="412962"/>
            <a:ext cx="8205115" cy="4730538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15D1EFA4-E374-4942-9B57-186E2E739D49}"/>
              </a:ext>
            </a:extLst>
          </p:cNvPr>
          <p:cNvSpPr/>
          <p:nvPr/>
        </p:nvSpPr>
        <p:spPr>
          <a:xfrm>
            <a:off x="8273064" y="4248472"/>
            <a:ext cx="504056" cy="48351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8349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1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/>
          <p:cNvSpPr txBox="1">
            <a:spLocks/>
          </p:cNvSpPr>
          <p:nvPr/>
        </p:nvSpPr>
        <p:spPr>
          <a:xfrm>
            <a:off x="323528" y="0"/>
            <a:ext cx="8820472" cy="48351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Proses </a:t>
            </a:r>
            <a:r>
              <a:rPr lang="en-US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Administrasi</a:t>
            </a:r>
            <a:endParaRPr lang="ko-KR" alt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FF4503E-D8B5-44E7-AED7-00D42F9513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12" y="0"/>
            <a:ext cx="3518288" cy="514350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BBAD8F5F-A34E-4FEF-AC61-3E5A48985AC4}"/>
              </a:ext>
            </a:extLst>
          </p:cNvPr>
          <p:cNvSpPr/>
          <p:nvPr/>
        </p:nvSpPr>
        <p:spPr>
          <a:xfrm>
            <a:off x="5328084" y="915566"/>
            <a:ext cx="468052" cy="2880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501A43F-5168-4FE2-8D12-E536B8E14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56" y="447063"/>
            <a:ext cx="8892480" cy="4879927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73D8FFEF-D669-4CB0-9A08-9EBF4FA7FC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" t="14635" r="4221"/>
          <a:stretch/>
        </p:blipFill>
        <p:spPr>
          <a:xfrm>
            <a:off x="2961416" y="483518"/>
            <a:ext cx="3221168" cy="439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/>
          <p:cNvSpPr txBox="1">
            <a:spLocks/>
          </p:cNvSpPr>
          <p:nvPr/>
        </p:nvSpPr>
        <p:spPr>
          <a:xfrm>
            <a:off x="0" y="0"/>
            <a:ext cx="2483768" cy="105958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Proses </a:t>
            </a:r>
            <a:r>
              <a:rPr lang="en-US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Administrasi</a:t>
            </a:r>
            <a:endParaRPr lang="ko-KR" alt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B134B0-2E43-4268-B7A2-588644C05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3768" y="40405"/>
            <a:ext cx="5469255" cy="5062690"/>
          </a:xfrm>
          <a:prstGeom prst="rect">
            <a:avLst/>
          </a:prstGeom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id="{64EC5B99-E7E5-4865-8B6E-4F106FD63DC0}"/>
              </a:ext>
            </a:extLst>
          </p:cNvPr>
          <p:cNvSpPr/>
          <p:nvPr/>
        </p:nvSpPr>
        <p:spPr>
          <a:xfrm>
            <a:off x="2699792" y="4299942"/>
            <a:ext cx="216024" cy="28803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F8DE0F20-32C3-4C2F-B3E9-5B23E51B0EAB}"/>
              </a:ext>
            </a:extLst>
          </p:cNvPr>
          <p:cNvSpPr/>
          <p:nvPr/>
        </p:nvSpPr>
        <p:spPr>
          <a:xfrm>
            <a:off x="7380312" y="4820023"/>
            <a:ext cx="288032" cy="28803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89D5543E-9B6F-499E-946D-F44EDEFC2F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4" t="24460" r="22873" b="13662"/>
          <a:stretch/>
        </p:blipFill>
        <p:spPr>
          <a:xfrm>
            <a:off x="2750384" y="1651671"/>
            <a:ext cx="4752528" cy="3168352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122873D5-1F08-4AA1-812C-6E681212B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259" y="35445"/>
            <a:ext cx="560396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6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/>
          <p:cNvSpPr txBox="1">
            <a:spLocks/>
          </p:cNvSpPr>
          <p:nvPr/>
        </p:nvSpPr>
        <p:spPr>
          <a:xfrm>
            <a:off x="35206" y="11722"/>
            <a:ext cx="1800490" cy="9038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Proses </a:t>
            </a:r>
            <a:r>
              <a:rPr lang="en-US" altLang="ko-KR" sz="20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Validasi</a:t>
            </a:r>
            <a:r>
              <a:rPr lang="en-US" altLang="ko-K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Administrasi</a:t>
            </a:r>
            <a:endParaRPr lang="ko-KR" altLang="en-US" sz="20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7CC3795-9911-4705-8BE0-1D723A236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57" y="11722"/>
            <a:ext cx="5279366" cy="514350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E4F86271-78EA-4260-A83D-AED9DCA1E961}"/>
              </a:ext>
            </a:extLst>
          </p:cNvPr>
          <p:cNvSpPr/>
          <p:nvPr/>
        </p:nvSpPr>
        <p:spPr>
          <a:xfrm>
            <a:off x="3419872" y="1923678"/>
            <a:ext cx="504056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338B30E4-4BC5-4DA0-889D-DC37F0B1C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115" y="463644"/>
            <a:ext cx="4895850" cy="3143250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CEA4250-7971-4EA0-ACCB-469F67337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65" y="-11722"/>
            <a:ext cx="71328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31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2DC05E8-9FF3-4D49-A3FC-F4950639AE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0"/>
            <a:ext cx="4896182" cy="5143500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3D7488D8-962E-4221-BB5C-12754194E54F}"/>
              </a:ext>
            </a:extLst>
          </p:cNvPr>
          <p:cNvSpPr txBox="1">
            <a:spLocks/>
          </p:cNvSpPr>
          <p:nvPr/>
        </p:nvSpPr>
        <p:spPr>
          <a:xfrm>
            <a:off x="35206" y="11722"/>
            <a:ext cx="1800490" cy="9038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Proses </a:t>
            </a:r>
            <a:r>
              <a:rPr lang="en-US" altLang="ko-KR" sz="20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Validasi</a:t>
            </a:r>
            <a:r>
              <a:rPr lang="en-US" altLang="ko-K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Administrasi</a:t>
            </a:r>
            <a:endParaRPr lang="ko-KR" altLang="en-US" sz="20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4006A50-A891-431E-9BC2-552ECB038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0"/>
            <a:ext cx="6724650" cy="4238625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3545AFD1-01B6-470B-89D4-697F36A9D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8341"/>
            <a:ext cx="9144000" cy="4046881"/>
          </a:xfrm>
          <a:prstGeom prst="rect">
            <a:avLst/>
          </a:prstGeom>
        </p:spPr>
      </p:pic>
      <p:sp>
        <p:nvSpPr>
          <p:cNvPr id="9" name="Arrow: Up 8">
            <a:extLst>
              <a:ext uri="{FF2B5EF4-FFF2-40B4-BE49-F238E27FC236}">
                <a16:creationId xmlns:a16="http://schemas.microsoft.com/office/drawing/2014/main" id="{DF5615B2-AABF-4311-8E4C-3B4119278E2C}"/>
              </a:ext>
            </a:extLst>
          </p:cNvPr>
          <p:cNvSpPr/>
          <p:nvPr/>
        </p:nvSpPr>
        <p:spPr>
          <a:xfrm>
            <a:off x="7524328" y="4371950"/>
            <a:ext cx="360040" cy="504056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EF22CFF3-2DA9-4810-9736-1EDFD61C52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102756"/>
            <a:ext cx="9180512" cy="4023437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E02AF44-1A7A-4C53-8702-8F3E4E5147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68" y="1085449"/>
            <a:ext cx="9217024" cy="4023437"/>
          </a:xfrm>
          <a:prstGeom prst="rect">
            <a:avLst/>
          </a:prstGeom>
        </p:spPr>
      </p:pic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FD92E77-F4B4-48FF-8386-BD16CC5E4C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2"/>
            <a:ext cx="9144000" cy="5009662"/>
          </a:xfrm>
          <a:prstGeom prst="rect">
            <a:avLst/>
          </a:prstGeom>
        </p:spPr>
      </p:pic>
      <p:sp>
        <p:nvSpPr>
          <p:cNvPr id="17" name="Arrow: Left 16">
            <a:extLst>
              <a:ext uri="{FF2B5EF4-FFF2-40B4-BE49-F238E27FC236}">
                <a16:creationId xmlns:a16="http://schemas.microsoft.com/office/drawing/2014/main" id="{BB9BF2CE-99BF-42C0-BC0A-4CCADBD572C1}"/>
              </a:ext>
            </a:extLst>
          </p:cNvPr>
          <p:cNvSpPr/>
          <p:nvPr/>
        </p:nvSpPr>
        <p:spPr>
          <a:xfrm>
            <a:off x="1525379" y="79250"/>
            <a:ext cx="648072" cy="33795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18CD1F5-8274-415B-8540-4BC511F76D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4619343" cy="5143500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D569ACF2-6C3A-4B92-A747-60348E75228F}"/>
              </a:ext>
            </a:extLst>
          </p:cNvPr>
          <p:cNvSpPr/>
          <p:nvPr/>
        </p:nvSpPr>
        <p:spPr>
          <a:xfrm>
            <a:off x="7327703" y="1164660"/>
            <a:ext cx="504056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EF6FB6CF-44EB-4002-BD0F-2DAB4CA97DD4}"/>
              </a:ext>
            </a:extLst>
          </p:cNvPr>
          <p:cNvSpPr/>
          <p:nvPr/>
        </p:nvSpPr>
        <p:spPr>
          <a:xfrm>
            <a:off x="7308304" y="1995686"/>
            <a:ext cx="504056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AAF64D4-33BF-4C70-ABB1-84CEE75106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1"/>
          <a:stretch/>
        </p:blipFill>
        <p:spPr>
          <a:xfrm>
            <a:off x="0" y="-20538"/>
            <a:ext cx="9144000" cy="512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8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/>
          <p:cNvSpPr txBox="1">
            <a:spLocks/>
          </p:cNvSpPr>
          <p:nvPr/>
        </p:nvSpPr>
        <p:spPr>
          <a:xfrm>
            <a:off x="323528" y="0"/>
            <a:ext cx="8820472" cy="48351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Proses </a:t>
            </a:r>
            <a:r>
              <a:rPr lang="en-US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Administrasi</a:t>
            </a:r>
            <a:endParaRPr lang="ko-KR" alt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E9D9072-B82F-41FE-846B-CC8FAE0C5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542"/>
            <a:ext cx="9144000" cy="3029171"/>
          </a:xfrm>
          <a:prstGeom prst="rect">
            <a:avLst/>
          </a:prstGeom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id="{C8C262AA-C701-4F80-9435-33F165F4BA6A}"/>
              </a:ext>
            </a:extLst>
          </p:cNvPr>
          <p:cNvSpPr/>
          <p:nvPr/>
        </p:nvSpPr>
        <p:spPr>
          <a:xfrm>
            <a:off x="773433" y="3250757"/>
            <a:ext cx="360040" cy="504056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D10B3104-DF8B-4D2A-AD7B-BFFEC8206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37032" cy="5143500"/>
          </a:xfrm>
          <a:prstGeom prst="rect">
            <a:avLst/>
          </a:prstGeom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3E6905CA-DC9E-4B9B-89F6-DB5068859865}"/>
              </a:ext>
            </a:extLst>
          </p:cNvPr>
          <p:cNvSpPr/>
          <p:nvPr/>
        </p:nvSpPr>
        <p:spPr>
          <a:xfrm>
            <a:off x="3563888" y="4817048"/>
            <a:ext cx="432048" cy="33950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3857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/>
          <p:cNvSpPr txBox="1">
            <a:spLocks/>
          </p:cNvSpPr>
          <p:nvPr/>
        </p:nvSpPr>
        <p:spPr>
          <a:xfrm>
            <a:off x="0" y="0"/>
            <a:ext cx="1440160" cy="221171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Proses Upload DK dan LED Final</a:t>
            </a:r>
            <a:endParaRPr lang="ko-KR" alt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947CA35-4BC3-4C7E-8EEA-2BEE1823B8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3879"/>
            <a:ext cx="3604875" cy="5143500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06A65DC-35A9-43E1-9F7D-93B5B2894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-23410"/>
            <a:ext cx="7812360" cy="5143500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F041C097-08C9-49E7-B77B-4EB8ADDEA797}"/>
              </a:ext>
            </a:extLst>
          </p:cNvPr>
          <p:cNvSpPr/>
          <p:nvPr/>
        </p:nvSpPr>
        <p:spPr>
          <a:xfrm>
            <a:off x="3419872" y="3040528"/>
            <a:ext cx="504056" cy="28803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E24FE40D-D6E0-4686-9AF4-B706B8274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-13644"/>
            <a:ext cx="7812360" cy="5143500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6E6FB5-D06A-47D7-B3A3-EAD18FEC71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0"/>
            <a:ext cx="7812360" cy="5096680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61EC9134-2B06-46CB-91A6-F765DACF8F6B}"/>
              </a:ext>
            </a:extLst>
          </p:cNvPr>
          <p:cNvSpPr/>
          <p:nvPr/>
        </p:nvSpPr>
        <p:spPr>
          <a:xfrm>
            <a:off x="5940152" y="4083918"/>
            <a:ext cx="504056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82DB1E1B-C884-420F-9B36-8464FED0D7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400" y="1535578"/>
            <a:ext cx="5000625" cy="3009900"/>
          </a:xfrm>
          <a:prstGeom prst="rect">
            <a:avLst/>
          </a:prstGeom>
        </p:spPr>
      </p:pic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38E0E71-7EDB-4CDB-8F34-E1EF926078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-23410"/>
            <a:ext cx="78123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5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34C6DB9-3A2C-447B-AFA6-14FF43A815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363" y="0"/>
            <a:ext cx="3733274" cy="5143500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48B1955-F55B-404B-BB14-8570698A52E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440160" cy="221171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Proses Upload DK dan LED Final</a:t>
            </a:r>
            <a:endParaRPr lang="ko-KR" alt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E31414AB-8089-46F3-9BE3-6921D5F4C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5565"/>
            <a:ext cx="9144000" cy="4224573"/>
          </a:xfrm>
          <a:prstGeom prst="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EB51E574-17C5-46B1-B454-988976C4D285}"/>
              </a:ext>
            </a:extLst>
          </p:cNvPr>
          <p:cNvSpPr/>
          <p:nvPr/>
        </p:nvSpPr>
        <p:spPr>
          <a:xfrm>
            <a:off x="7090002" y="4740578"/>
            <a:ext cx="467544" cy="267494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FE7390-11F2-4240-9153-F4424786C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12203"/>
            <a:ext cx="6067425" cy="3771900"/>
          </a:xfrm>
          <a:prstGeom prst="rect">
            <a:avLst/>
          </a:prstGeom>
        </p:spPr>
      </p:pic>
      <p:sp>
        <p:nvSpPr>
          <p:cNvPr id="13" name="Arrow: Left 12">
            <a:extLst>
              <a:ext uri="{FF2B5EF4-FFF2-40B4-BE49-F238E27FC236}">
                <a16:creationId xmlns:a16="http://schemas.microsoft.com/office/drawing/2014/main" id="{C1E96AA8-0993-4BC3-803F-833512F3490D}"/>
              </a:ext>
            </a:extLst>
          </p:cNvPr>
          <p:cNvSpPr/>
          <p:nvPr/>
        </p:nvSpPr>
        <p:spPr>
          <a:xfrm rot="10800000">
            <a:off x="2915816" y="3988174"/>
            <a:ext cx="467544" cy="267494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4" name="Picture 1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8498208-F700-426C-B20C-A657C0251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-12431"/>
            <a:ext cx="7089689" cy="5143500"/>
          </a:xfrm>
          <a:prstGeom prst="rect">
            <a:avLst/>
          </a:prstGeom>
        </p:spPr>
      </p:pic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2F76CEC-FE25-484A-8D50-3648ECD82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1" y="819503"/>
            <a:ext cx="9144000" cy="4416696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503310F4-3EC9-4261-A1DB-451CA820DF86}"/>
              </a:ext>
            </a:extLst>
          </p:cNvPr>
          <p:cNvSpPr/>
          <p:nvPr/>
        </p:nvSpPr>
        <p:spPr>
          <a:xfrm>
            <a:off x="1440160" y="4874325"/>
            <a:ext cx="613838" cy="2691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69B9638-AC75-4AE0-A94D-49B6A1668A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5" y="116414"/>
            <a:ext cx="8313920" cy="5143500"/>
          </a:xfrm>
          <a:prstGeom prst="rect">
            <a:avLst/>
          </a:prstGeom>
        </p:spPr>
      </p:pic>
      <p:sp>
        <p:nvSpPr>
          <p:cNvPr id="20" name="Arrow: Up 19">
            <a:extLst>
              <a:ext uri="{FF2B5EF4-FFF2-40B4-BE49-F238E27FC236}">
                <a16:creationId xmlns:a16="http://schemas.microsoft.com/office/drawing/2014/main" id="{B8B7A368-F9AB-4A31-A78D-C52309645210}"/>
              </a:ext>
            </a:extLst>
          </p:cNvPr>
          <p:cNvSpPr/>
          <p:nvPr/>
        </p:nvSpPr>
        <p:spPr>
          <a:xfrm>
            <a:off x="2821341" y="4133778"/>
            <a:ext cx="360041" cy="574613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7998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7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/>
          <p:cNvSpPr txBox="1">
            <a:spLocks/>
          </p:cNvSpPr>
          <p:nvPr/>
        </p:nvSpPr>
        <p:spPr>
          <a:xfrm>
            <a:off x="0" y="-92546"/>
            <a:ext cx="9144000" cy="2880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Proses </a:t>
            </a:r>
            <a:r>
              <a:rPr lang="en-US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Asesmen</a:t>
            </a:r>
            <a:r>
              <a:rPr lang="ko-KR" altLang="en-US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ID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Kecukupan</a:t>
            </a:r>
            <a:endParaRPr lang="en-US" altLang="ko-KR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FB8E114-422F-4755-BD59-AD8A5ADD9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01" y="438259"/>
            <a:ext cx="7011997" cy="4679549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E9F59CA-FE45-4BF4-955C-8A876DEAE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5" y="458751"/>
            <a:ext cx="5810254" cy="468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36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339502"/>
            <a:ext cx="9144000" cy="576064"/>
          </a:xfrm>
        </p:spPr>
        <p:txBody>
          <a:bodyPr/>
          <a:lstStyle/>
          <a:p>
            <a:r>
              <a:rPr lang="en-US" sz="3400" dirty="0">
                <a:solidFill>
                  <a:schemeClr val="tx1"/>
                </a:solidFill>
              </a:rPr>
              <a:t>Alur Proses </a:t>
            </a:r>
            <a:r>
              <a:rPr lang="en-US" sz="3400" dirty="0" err="1">
                <a:solidFill>
                  <a:schemeClr val="tx1"/>
                </a:solidFill>
              </a:rPr>
              <a:t>Akreditasi</a:t>
            </a:r>
            <a:r>
              <a:rPr lang="en-US" sz="3400" dirty="0">
                <a:solidFill>
                  <a:schemeClr val="tx1"/>
                </a:solidFill>
              </a:rPr>
              <a:t> Pada </a:t>
            </a:r>
            <a:r>
              <a:rPr lang="en-US" sz="3400" dirty="0" err="1">
                <a:solidFill>
                  <a:schemeClr val="tx1"/>
                </a:solidFill>
              </a:rPr>
              <a:t>SIMAk</a:t>
            </a:r>
            <a:endParaRPr lang="ko-KR" altLang="en-US" sz="34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275606"/>
            <a:ext cx="9144000" cy="34563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7" name="Oval 6"/>
          <p:cNvSpPr/>
          <p:nvPr/>
        </p:nvSpPr>
        <p:spPr>
          <a:xfrm>
            <a:off x="652611" y="1707654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Oval 8"/>
          <p:cNvSpPr/>
          <p:nvPr/>
        </p:nvSpPr>
        <p:spPr>
          <a:xfrm>
            <a:off x="634752" y="2715766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Oval 9"/>
          <p:cNvSpPr/>
          <p:nvPr/>
        </p:nvSpPr>
        <p:spPr>
          <a:xfrm>
            <a:off x="616893" y="3723878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300683" y="1530872"/>
            <a:ext cx="2664296" cy="1021961"/>
            <a:chOff x="803640" y="3362835"/>
            <a:chExt cx="2059657" cy="1021961"/>
          </a:xfrm>
        </p:grpSpPr>
        <p:sp>
          <p:nvSpPr>
            <p:cNvPr id="12" name="TextBox 11"/>
            <p:cNvSpPr txBox="1"/>
            <p:nvPr/>
          </p:nvSpPr>
          <p:spPr>
            <a:xfrm>
              <a:off x="803640" y="3646132"/>
              <a:ext cx="20596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  <a:cs typeface="Arial" pitchFamily="34" charset="0"/>
                </a:rPr>
                <a:t>Upload 3 </a:t>
              </a:r>
              <a:r>
                <a:rPr lang="en-US" altLang="ko-KR" sz="1400" dirty="0" err="1">
                  <a:solidFill>
                    <a:schemeClr val="bg1"/>
                  </a:solidFill>
                  <a:cs typeface="Arial" pitchFamily="34" charset="0"/>
                </a:rPr>
                <a:t>dokumen</a:t>
              </a:r>
              <a:r>
                <a:rPr lang="en-US" altLang="ko-KR" sz="1400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bg1"/>
                  </a:solidFill>
                  <a:cs typeface="Arial" pitchFamily="34" charset="0"/>
                </a:rPr>
                <a:t>persyaratan</a:t>
              </a:r>
              <a:r>
                <a:rPr lang="en-US" altLang="ko-KR" sz="1400" dirty="0">
                  <a:solidFill>
                    <a:schemeClr val="bg1"/>
                  </a:solidFill>
                  <a:cs typeface="Arial" pitchFamily="34" charset="0"/>
                </a:rPr>
                <a:t>, </a:t>
              </a:r>
              <a:r>
                <a:rPr lang="en-US" altLang="ko-KR" sz="1400" dirty="0" err="1">
                  <a:solidFill>
                    <a:schemeClr val="bg1"/>
                  </a:solidFill>
                  <a:cs typeface="Arial" pitchFamily="34" charset="0"/>
                </a:rPr>
                <a:t>untuk</a:t>
              </a:r>
              <a:r>
                <a:rPr lang="en-US" altLang="ko-KR" sz="1400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bg1"/>
                  </a:solidFill>
                  <a:cs typeface="Arial" pitchFamily="34" charset="0"/>
                </a:rPr>
                <a:t>spesialis</a:t>
              </a:r>
              <a:r>
                <a:rPr lang="en-US" altLang="ko-KR" sz="1400" dirty="0">
                  <a:solidFill>
                    <a:schemeClr val="bg1"/>
                  </a:solidFill>
                  <a:cs typeface="Arial" pitchFamily="34" charset="0"/>
                </a:rPr>
                <a:t> 4 </a:t>
              </a:r>
              <a:r>
                <a:rPr lang="en-US" altLang="ko-KR" sz="1400" dirty="0" err="1">
                  <a:solidFill>
                    <a:schemeClr val="bg1"/>
                  </a:solidFill>
                  <a:cs typeface="Arial" pitchFamily="34" charset="0"/>
                </a:rPr>
                <a:t>dokumen</a:t>
              </a:r>
              <a:r>
                <a:rPr lang="en-US" altLang="ko-KR" sz="1400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bg1"/>
                  </a:solidFill>
                  <a:cs typeface="Arial" pitchFamily="34" charset="0"/>
                </a:rPr>
                <a:t>persyaratan</a:t>
              </a:r>
              <a:endParaRPr lang="ko-KR" altLang="en-US" sz="14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03640" y="3362835"/>
              <a:ext cx="2059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>
                  <a:solidFill>
                    <a:schemeClr val="bg1"/>
                  </a:solidFill>
                  <a:cs typeface="Arial" pitchFamily="34" charset="0"/>
                </a:rPr>
                <a:t>Proses </a:t>
              </a:r>
              <a:r>
                <a:rPr lang="en-US" altLang="ko-KR" sz="2000" b="1" dirty="0" err="1">
                  <a:solidFill>
                    <a:schemeClr val="bg1"/>
                  </a:solidFill>
                  <a:cs typeface="Arial" pitchFamily="34" charset="0"/>
                </a:rPr>
                <a:t>Administrasi</a:t>
              </a:r>
              <a:endParaRPr lang="en-US" altLang="ko-KR" sz="2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300683" y="2711209"/>
            <a:ext cx="3181442" cy="652629"/>
            <a:chOff x="803640" y="3362835"/>
            <a:chExt cx="2459441" cy="652629"/>
          </a:xfrm>
        </p:grpSpPr>
        <p:sp>
          <p:nvSpPr>
            <p:cNvPr id="15" name="TextBox 14"/>
            <p:cNvSpPr txBox="1"/>
            <p:nvPr/>
          </p:nvSpPr>
          <p:spPr>
            <a:xfrm>
              <a:off x="803640" y="3646132"/>
              <a:ext cx="2059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altLang="ko-KR" dirty="0">
                  <a:solidFill>
                    <a:schemeClr val="bg1"/>
                  </a:solidFill>
                  <a:cs typeface="Arial" pitchFamily="34" charset="0"/>
                </a:rPr>
                <a:t>1 </a:t>
              </a:r>
              <a:r>
                <a:rPr lang="en-ID" altLang="ko-KR" dirty="0" err="1">
                  <a:solidFill>
                    <a:schemeClr val="bg1"/>
                  </a:solidFill>
                  <a:cs typeface="Arial" pitchFamily="34" charset="0"/>
                </a:rPr>
                <a:t>Minggu</a:t>
              </a:r>
              <a:endParaRPr lang="ko-KR" altLang="en-US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03640" y="3362835"/>
              <a:ext cx="24594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ID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Validasi</a:t>
              </a:r>
              <a:r>
                <a:rPr lang="en-ID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Administrasi</a:t>
              </a:r>
              <a:endParaRPr lang="id-ID" sz="2000" dirty="0"/>
            </a:p>
          </p:txBody>
        </p:sp>
      </p:grpSp>
      <p:sp>
        <p:nvSpPr>
          <p:cNvPr id="20" name="Oval 19"/>
          <p:cNvSpPr/>
          <p:nvPr/>
        </p:nvSpPr>
        <p:spPr>
          <a:xfrm>
            <a:off x="5248647" y="1716037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1" name="Oval 20"/>
          <p:cNvSpPr/>
          <p:nvPr/>
        </p:nvSpPr>
        <p:spPr>
          <a:xfrm>
            <a:off x="5230788" y="2724149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2" name="Oval 21"/>
          <p:cNvSpPr/>
          <p:nvPr/>
        </p:nvSpPr>
        <p:spPr>
          <a:xfrm>
            <a:off x="5212929" y="3732261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8" name="Rectangle 7"/>
          <p:cNvSpPr/>
          <p:nvPr/>
        </p:nvSpPr>
        <p:spPr>
          <a:xfrm>
            <a:off x="4554000" y="1653798"/>
            <a:ext cx="36000" cy="27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619207" y="1773236"/>
            <a:ext cx="64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accent1"/>
                </a:solidFill>
                <a:cs typeface="Arial" pitchFamily="34" charset="0"/>
              </a:rPr>
              <a:t>01</a:t>
            </a:r>
            <a:endParaRPr lang="ko-KR" altLang="en-US" sz="2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3489" y="2772965"/>
            <a:ext cx="64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accent1"/>
                </a:solidFill>
                <a:cs typeface="Arial" pitchFamily="34" charset="0"/>
              </a:rPr>
              <a:t>02</a:t>
            </a:r>
            <a:endParaRPr lang="ko-KR" altLang="en-US" sz="2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3489" y="3781077"/>
            <a:ext cx="64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accent1"/>
                </a:solidFill>
                <a:cs typeface="Arial" pitchFamily="34" charset="0"/>
              </a:rPr>
              <a:t>03</a:t>
            </a:r>
            <a:endParaRPr lang="ko-KR" altLang="en-US" sz="2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17690" y="1779662"/>
            <a:ext cx="64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accent1"/>
                </a:solidFill>
                <a:cs typeface="Arial" pitchFamily="34" charset="0"/>
              </a:rPr>
              <a:t>04</a:t>
            </a:r>
            <a:endParaRPr lang="ko-KR" altLang="en-US" sz="2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81972" y="2779391"/>
            <a:ext cx="64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accent1"/>
                </a:solidFill>
                <a:cs typeface="Arial" pitchFamily="34" charset="0"/>
              </a:rPr>
              <a:t>05</a:t>
            </a:r>
            <a:endParaRPr lang="ko-KR" altLang="en-US" sz="2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81972" y="3787503"/>
            <a:ext cx="64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accent1"/>
                </a:solidFill>
                <a:cs typeface="Arial" pitchFamily="34" charset="0"/>
              </a:rPr>
              <a:t>06</a:t>
            </a:r>
            <a:endParaRPr lang="ko-KR" altLang="en-US" sz="2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91B478D-3628-4496-BC3D-AF2C1BC2E8BF}"/>
              </a:ext>
            </a:extLst>
          </p:cNvPr>
          <p:cNvGrpSpPr/>
          <p:nvPr/>
        </p:nvGrpSpPr>
        <p:grpSpPr>
          <a:xfrm>
            <a:off x="1223914" y="3651870"/>
            <a:ext cx="3181442" cy="652629"/>
            <a:chOff x="803640" y="3362835"/>
            <a:chExt cx="2459441" cy="65262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2253DDB-173B-4F17-AD1E-3FD529A0FBCF}"/>
                </a:ext>
              </a:extLst>
            </p:cNvPr>
            <p:cNvSpPr txBox="1"/>
            <p:nvPr/>
          </p:nvSpPr>
          <p:spPr>
            <a:xfrm>
              <a:off x="803640" y="3646132"/>
              <a:ext cx="2059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altLang="ko-KR" dirty="0">
                  <a:solidFill>
                    <a:schemeClr val="bg1"/>
                  </a:solidFill>
                  <a:cs typeface="Arial" pitchFamily="34" charset="0"/>
                </a:rPr>
                <a:t>2 </a:t>
              </a:r>
              <a:r>
                <a:rPr lang="en-ID" altLang="ko-KR" dirty="0" err="1">
                  <a:solidFill>
                    <a:schemeClr val="bg1"/>
                  </a:solidFill>
                  <a:cs typeface="Arial" pitchFamily="34" charset="0"/>
                </a:rPr>
                <a:t>Minggu</a:t>
              </a:r>
              <a:endParaRPr lang="ko-KR" altLang="en-US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9DFA98C-7052-4103-B1AB-DC34E77C7F0C}"/>
                </a:ext>
              </a:extLst>
            </p:cNvPr>
            <p:cNvSpPr txBox="1"/>
            <p:nvPr/>
          </p:nvSpPr>
          <p:spPr>
            <a:xfrm>
              <a:off x="803640" y="3362835"/>
              <a:ext cx="24594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ID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Proses </a:t>
              </a:r>
              <a:r>
                <a:rPr lang="en-ID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Pembayaran</a:t>
              </a:r>
              <a:endParaRPr lang="id-ID" sz="2000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6EFDE2D-7D65-4DB0-A9EB-8EC867031756}"/>
              </a:ext>
            </a:extLst>
          </p:cNvPr>
          <p:cNvGrpSpPr/>
          <p:nvPr/>
        </p:nvGrpSpPr>
        <p:grpSpPr>
          <a:xfrm>
            <a:off x="5868144" y="1707534"/>
            <a:ext cx="3181442" cy="720200"/>
            <a:chOff x="803640" y="3362835"/>
            <a:chExt cx="2459441" cy="720200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97B13D4-C1A6-4AE9-8156-4E7538023594}"/>
                </a:ext>
              </a:extLst>
            </p:cNvPr>
            <p:cNvSpPr txBox="1"/>
            <p:nvPr/>
          </p:nvSpPr>
          <p:spPr>
            <a:xfrm>
              <a:off x="803640" y="3713703"/>
              <a:ext cx="2059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altLang="ko-KR" dirty="0">
                  <a:solidFill>
                    <a:schemeClr val="bg1"/>
                  </a:solidFill>
                  <a:cs typeface="Arial" pitchFamily="34" charset="0"/>
                </a:rPr>
                <a:t>1 </a:t>
              </a:r>
              <a:r>
                <a:rPr lang="en-ID" altLang="ko-KR" dirty="0" err="1">
                  <a:solidFill>
                    <a:schemeClr val="bg1"/>
                  </a:solidFill>
                  <a:cs typeface="Arial" pitchFamily="34" charset="0"/>
                </a:rPr>
                <a:t>Minggu</a:t>
              </a:r>
              <a:endParaRPr lang="ko-KR" altLang="en-US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9470348-0188-4053-94DD-891FEB1200EC}"/>
                </a:ext>
              </a:extLst>
            </p:cNvPr>
            <p:cNvSpPr txBox="1"/>
            <p:nvPr/>
          </p:nvSpPr>
          <p:spPr>
            <a:xfrm>
              <a:off x="803640" y="3362835"/>
              <a:ext cx="24594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ID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Validasi</a:t>
              </a:r>
              <a:r>
                <a:rPr lang="en-ID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Pembayaran</a:t>
              </a:r>
              <a:endParaRPr lang="id-ID" sz="2000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6703F6E-5560-4816-9CA8-2DC6041F3AE5}"/>
              </a:ext>
            </a:extLst>
          </p:cNvPr>
          <p:cNvGrpSpPr/>
          <p:nvPr/>
        </p:nvGrpSpPr>
        <p:grpSpPr>
          <a:xfrm>
            <a:off x="5873660" y="2643758"/>
            <a:ext cx="3270340" cy="936104"/>
            <a:chOff x="803640" y="3282444"/>
            <a:chExt cx="2528164" cy="93610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1039CE0-F94D-442B-84F2-AF3CDD47E611}"/>
                </a:ext>
              </a:extLst>
            </p:cNvPr>
            <p:cNvSpPr txBox="1"/>
            <p:nvPr/>
          </p:nvSpPr>
          <p:spPr>
            <a:xfrm>
              <a:off x="803640" y="3849216"/>
              <a:ext cx="2059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altLang="ko-KR" dirty="0">
                  <a:solidFill>
                    <a:schemeClr val="bg1"/>
                  </a:solidFill>
                  <a:cs typeface="Arial" pitchFamily="34" charset="0"/>
                </a:rPr>
                <a:t>2 </a:t>
              </a:r>
              <a:r>
                <a:rPr lang="en-ID" altLang="ko-KR" dirty="0" err="1">
                  <a:solidFill>
                    <a:schemeClr val="bg1"/>
                  </a:solidFill>
                  <a:cs typeface="Arial" pitchFamily="34" charset="0"/>
                </a:rPr>
                <a:t>Bulan</a:t>
              </a:r>
              <a:endParaRPr lang="ko-KR" altLang="en-US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20CF73A-83DC-497A-BB97-82F6E3C7BBB0}"/>
                </a:ext>
              </a:extLst>
            </p:cNvPr>
            <p:cNvSpPr txBox="1"/>
            <p:nvPr/>
          </p:nvSpPr>
          <p:spPr>
            <a:xfrm>
              <a:off x="803640" y="3282444"/>
              <a:ext cx="25281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ID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Proses Upload (DK &amp; ED)Final </a:t>
              </a:r>
              <a:endParaRPr lang="id-ID" sz="2000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C34F902-E9C0-46BD-B1D4-BF2453F36927}"/>
              </a:ext>
            </a:extLst>
          </p:cNvPr>
          <p:cNvGrpSpPr/>
          <p:nvPr/>
        </p:nvGrpSpPr>
        <p:grpSpPr>
          <a:xfrm>
            <a:off x="5850865" y="3755816"/>
            <a:ext cx="3181442" cy="675247"/>
            <a:chOff x="803640" y="3340217"/>
            <a:chExt cx="2459441" cy="675247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21A96BB-D60F-469F-A4EA-DEB9602E0150}"/>
                </a:ext>
              </a:extLst>
            </p:cNvPr>
            <p:cNvSpPr txBox="1"/>
            <p:nvPr/>
          </p:nvSpPr>
          <p:spPr>
            <a:xfrm>
              <a:off x="803640" y="3646132"/>
              <a:ext cx="2059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altLang="ko-KR" dirty="0">
                  <a:solidFill>
                    <a:schemeClr val="bg1"/>
                  </a:solidFill>
                  <a:cs typeface="Arial" pitchFamily="34" charset="0"/>
                </a:rPr>
                <a:t>1 </a:t>
              </a:r>
              <a:r>
                <a:rPr lang="en-ID" altLang="ko-KR" dirty="0" err="1">
                  <a:solidFill>
                    <a:schemeClr val="bg1"/>
                  </a:solidFill>
                  <a:cs typeface="Arial" pitchFamily="34" charset="0"/>
                </a:rPr>
                <a:t>Minggu</a:t>
              </a:r>
              <a:endParaRPr lang="ko-KR" altLang="en-US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71FCEE6-6910-4267-9485-59DB332CA0B4}"/>
                </a:ext>
              </a:extLst>
            </p:cNvPr>
            <p:cNvSpPr txBox="1"/>
            <p:nvPr/>
          </p:nvSpPr>
          <p:spPr>
            <a:xfrm>
              <a:off x="803640" y="3340217"/>
              <a:ext cx="24594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Proses AK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id-ID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39406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40AB56-D276-4F78-9F77-0169F6218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812" y="430451"/>
            <a:ext cx="3780420" cy="4735280"/>
          </a:xfrm>
          <a:prstGeom prst="rect">
            <a:avLst/>
          </a:prstGeom>
        </p:spPr>
      </p:pic>
      <p:sp>
        <p:nvSpPr>
          <p:cNvPr id="12" name="Text Placeholder 1"/>
          <p:cNvSpPr txBox="1">
            <a:spLocks/>
          </p:cNvSpPr>
          <p:nvPr/>
        </p:nvSpPr>
        <p:spPr>
          <a:xfrm>
            <a:off x="0" y="-92546"/>
            <a:ext cx="9144000" cy="2880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Proses </a:t>
            </a:r>
            <a:r>
              <a:rPr lang="en-US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Asesmen</a:t>
            </a:r>
            <a:r>
              <a:rPr lang="ko-KR" altLang="en-US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ID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LAPANGAN</a:t>
            </a:r>
            <a:endParaRPr lang="en-US" altLang="ko-KR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FC5FA10-2E59-423E-8A17-AEEFB9E68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8809"/>
            <a:ext cx="8708388" cy="4731990"/>
          </a:xfrm>
          <a:prstGeom prst="rect">
            <a:avLst/>
          </a:prstGeom>
        </p:spPr>
      </p:pic>
      <p:sp>
        <p:nvSpPr>
          <p:cNvPr id="13" name="Arrow: Left 12">
            <a:extLst>
              <a:ext uri="{FF2B5EF4-FFF2-40B4-BE49-F238E27FC236}">
                <a16:creationId xmlns:a16="http://schemas.microsoft.com/office/drawing/2014/main" id="{07858DC7-AAA3-42DB-B9AE-2989807CCE84}"/>
              </a:ext>
            </a:extLst>
          </p:cNvPr>
          <p:cNvSpPr/>
          <p:nvPr/>
        </p:nvSpPr>
        <p:spPr>
          <a:xfrm>
            <a:off x="1547664" y="4587974"/>
            <a:ext cx="432048" cy="28803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4348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/>
          <p:cNvSpPr txBox="1">
            <a:spLocks/>
          </p:cNvSpPr>
          <p:nvPr/>
        </p:nvSpPr>
        <p:spPr>
          <a:xfrm>
            <a:off x="0" y="-92546"/>
            <a:ext cx="2123728" cy="12961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Proses </a:t>
            </a:r>
            <a:r>
              <a:rPr lang="en-US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selesai</a:t>
            </a:r>
            <a:r>
              <a:rPr lang="en-US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akreditasi</a:t>
            </a:r>
            <a:r>
              <a:rPr lang="en-US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ID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Akreditasi</a:t>
            </a:r>
            <a:endParaRPr lang="en-ID" altLang="ko-KR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7A21D4A-57FD-43BA-9865-C43C1E943C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0"/>
            <a:ext cx="2644698" cy="5143500"/>
          </a:xfrm>
          <a:prstGeom prst="rect">
            <a:avLst/>
          </a:prstGeom>
        </p:spPr>
      </p:pic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D168571-5895-4885-9DF5-10EB46A56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0538"/>
            <a:ext cx="70922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292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/>
          <p:cNvSpPr txBox="1">
            <a:spLocks/>
          </p:cNvSpPr>
          <p:nvPr/>
        </p:nvSpPr>
        <p:spPr>
          <a:xfrm>
            <a:off x="0" y="-436666"/>
            <a:ext cx="1331640" cy="11521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Terima</a:t>
            </a:r>
            <a:r>
              <a:rPr lang="en-US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SK</a:t>
            </a:r>
            <a:endParaRPr lang="en-ID" altLang="ko-KR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04CB4F-93D7-6609-1C3A-48C276C9288D}"/>
              </a:ext>
            </a:extLst>
          </p:cNvPr>
          <p:cNvGrpSpPr/>
          <p:nvPr/>
        </p:nvGrpSpPr>
        <p:grpSpPr>
          <a:xfrm>
            <a:off x="1835696" y="843558"/>
            <a:ext cx="6255118" cy="3860581"/>
            <a:chOff x="1835696" y="843558"/>
            <a:chExt cx="6255118" cy="3860581"/>
          </a:xfrm>
        </p:grpSpPr>
        <p:pic>
          <p:nvPicPr>
            <p:cNvPr id="4" name="Picture 3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9ABAF5F2-60AE-1EAE-767A-FF28C1C68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696" y="843558"/>
              <a:ext cx="6255118" cy="386058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31D5D2E-477D-F4EF-DB2A-B6702021957F}"/>
                </a:ext>
              </a:extLst>
            </p:cNvPr>
            <p:cNvSpPr/>
            <p:nvPr/>
          </p:nvSpPr>
          <p:spPr>
            <a:xfrm>
              <a:off x="2195736" y="3579862"/>
              <a:ext cx="648072" cy="5760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66BD89B-ABAB-AADF-DDFA-D1221058E7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15816" y="3867894"/>
              <a:ext cx="79208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78FB41-0938-23D1-2066-CF67A56FBB36}"/>
                </a:ext>
              </a:extLst>
            </p:cNvPr>
            <p:cNvSpPr txBox="1"/>
            <p:nvPr/>
          </p:nvSpPr>
          <p:spPr>
            <a:xfrm>
              <a:off x="3707904" y="3683228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Scan di </a:t>
              </a:r>
              <a:r>
                <a:rPr lang="en-US" dirty="0" err="1">
                  <a:solidFill>
                    <a:srgbClr val="FF0000"/>
                  </a:solidFill>
                </a:rPr>
                <a:t>sini</a:t>
              </a:r>
              <a:endParaRPr lang="en-ID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485BA1-FB0C-5A77-0362-ED6A1FD221B2}"/>
                </a:ext>
              </a:extLst>
            </p:cNvPr>
            <p:cNvSpPr/>
            <p:nvPr/>
          </p:nvSpPr>
          <p:spPr>
            <a:xfrm>
              <a:off x="2195736" y="4155926"/>
              <a:ext cx="3672408" cy="28802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B7122E5-41CF-6154-648E-B0C1A70A3C0C}"/>
                </a:ext>
              </a:extLst>
            </p:cNvPr>
            <p:cNvCxnSpPr/>
            <p:nvPr/>
          </p:nvCxnSpPr>
          <p:spPr>
            <a:xfrm flipH="1">
              <a:off x="5940152" y="3867890"/>
              <a:ext cx="648072" cy="28803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F3EBB0-106B-EFFD-CA38-6C906DE33CE1}"/>
                </a:ext>
              </a:extLst>
            </p:cNvPr>
            <p:cNvSpPr txBox="1"/>
            <p:nvPr/>
          </p:nvSpPr>
          <p:spPr>
            <a:xfrm>
              <a:off x="6300194" y="3504181"/>
              <a:ext cx="1646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Klik </a:t>
              </a:r>
              <a:r>
                <a:rPr lang="en-US" dirty="0" err="1">
                  <a:solidFill>
                    <a:srgbClr val="FF0000"/>
                  </a:solidFill>
                </a:rPr>
                <a:t>url</a:t>
              </a:r>
              <a:r>
                <a:rPr lang="en-US" dirty="0">
                  <a:solidFill>
                    <a:srgbClr val="FF0000"/>
                  </a:solidFill>
                </a:rPr>
                <a:t> dis </a:t>
              </a:r>
              <a:r>
                <a:rPr lang="en-US" dirty="0" err="1">
                  <a:solidFill>
                    <a:srgbClr val="FF0000"/>
                  </a:solidFill>
                </a:rPr>
                <a:t>sini</a:t>
              </a:r>
              <a:endParaRPr lang="en-ID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ECBD4D6-F3A4-3E07-872E-373AE083C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39502"/>
            <a:ext cx="6984776" cy="4608512"/>
          </a:xfrm>
          <a:prstGeom prst="rect">
            <a:avLst/>
          </a:prstGeom>
        </p:spPr>
      </p:pic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7080AAF5-F23F-A6AE-495E-464AEBBAE1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44" y="241759"/>
            <a:ext cx="6912768" cy="480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841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/>
          <p:cNvSpPr txBox="1">
            <a:spLocks/>
          </p:cNvSpPr>
          <p:nvPr/>
        </p:nvSpPr>
        <p:spPr>
          <a:xfrm>
            <a:off x="0" y="-92546"/>
            <a:ext cx="2123728" cy="12961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ko-KR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BB74AA-163C-0679-4EEA-6839DB29F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555526"/>
            <a:ext cx="6779096" cy="4236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F54854-F9FC-73BC-C3A4-412F04447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442" y="524486"/>
            <a:ext cx="7387605" cy="34154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C4A19E-6163-6A39-6511-79EAFCEDE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516500"/>
            <a:ext cx="6779096" cy="4042145"/>
          </a:xfrm>
          <a:prstGeom prst="rect">
            <a:avLst/>
          </a:prstGeom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44E7B1C-B2C4-E8FD-4609-10907B69C5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74" y="275459"/>
            <a:ext cx="7517622" cy="4545592"/>
          </a:xfrm>
          <a:prstGeom prst="rect">
            <a:avLst/>
          </a:prstGeom>
        </p:spPr>
      </p:pic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6E100B1-AACA-EDA9-10E4-B3073A7B4C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73" y="207234"/>
            <a:ext cx="7517621" cy="47407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81FB73-AAE6-2F67-BC3C-E05AEF8CAE9E}"/>
              </a:ext>
            </a:extLst>
          </p:cNvPr>
          <p:cNvSpPr txBox="1"/>
          <p:nvPr/>
        </p:nvSpPr>
        <p:spPr>
          <a:xfrm>
            <a:off x="35440" y="121042"/>
            <a:ext cx="13785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ko-K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Proses </a:t>
            </a:r>
            <a:r>
              <a:rPr lang="en-US" altLang="ko-KR" sz="1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selesai</a:t>
            </a:r>
            <a:r>
              <a:rPr lang="en-US" altLang="ko-K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1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akreditasi</a:t>
            </a:r>
            <a:r>
              <a:rPr lang="en-US" altLang="ko-K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ID" altLang="ko-KR" sz="1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Akreditasi</a:t>
            </a:r>
            <a:endParaRPr lang="en-ID" altLang="ko-KR" sz="1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011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F2F768-4FE4-5515-AF7C-883F9CD086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27534"/>
            <a:ext cx="9144000" cy="1584176"/>
          </a:xfrm>
        </p:spPr>
        <p:txBody>
          <a:bodyPr/>
          <a:lstStyle/>
          <a:p>
            <a:r>
              <a:rPr lang="en-US" dirty="0"/>
              <a:t>PROSES REAKREDITASI </a:t>
            </a:r>
          </a:p>
          <a:p>
            <a:r>
              <a:rPr lang="en-US" dirty="0"/>
              <a:t>PROGRAM STUDI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228879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Login </a:t>
            </a:r>
            <a:r>
              <a:rPr lang="en-US" altLang="ko-KR" dirty="0" err="1"/>
              <a:t>SIMAk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altLang="ko-KR" sz="3200" dirty="0"/>
              <a:t>https://akreditasi.lamptkes.org </a:t>
            </a:r>
            <a:r>
              <a:rPr lang="en-US" altLang="ko-KR" sz="3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en-US" altLang="ko-KR" sz="3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Klik </a:t>
            </a:r>
            <a:r>
              <a:rPr lang="en-US" altLang="ko-KR" sz="32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disini</a:t>
            </a:r>
            <a:r>
              <a:rPr lang="en-US" altLang="ko-KR" sz="3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en-US" altLang="ko-KR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6932EE-94E2-2BEF-818A-0EDF93365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8" y="1239884"/>
            <a:ext cx="9144000" cy="398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40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/>
          <p:cNvSpPr txBox="1">
            <a:spLocks/>
          </p:cNvSpPr>
          <p:nvPr/>
        </p:nvSpPr>
        <p:spPr>
          <a:xfrm>
            <a:off x="0" y="-92546"/>
            <a:ext cx="2123728" cy="12961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Proses Re-</a:t>
            </a:r>
            <a:r>
              <a:rPr lang="en-ID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Akreditasi</a:t>
            </a:r>
            <a:endParaRPr lang="en-ID" altLang="ko-KR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8733609-4A0E-443E-9501-21AF7E917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597" y="0"/>
            <a:ext cx="4964806" cy="5143500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0760E13F-5DCE-4BA8-80CF-385E208E0A6A}"/>
              </a:ext>
            </a:extLst>
          </p:cNvPr>
          <p:cNvSpPr/>
          <p:nvPr/>
        </p:nvSpPr>
        <p:spPr>
          <a:xfrm>
            <a:off x="3275856" y="4659982"/>
            <a:ext cx="504056" cy="216024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2992D6-1844-4792-8C03-1B4E8B8E6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550" y="1047750"/>
            <a:ext cx="4914900" cy="304800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4675ADD8-1FFB-4C70-9FF7-BBD294CB0EBF}"/>
              </a:ext>
            </a:extLst>
          </p:cNvPr>
          <p:cNvSpPr/>
          <p:nvPr/>
        </p:nvSpPr>
        <p:spPr>
          <a:xfrm>
            <a:off x="2555776" y="3485753"/>
            <a:ext cx="720080" cy="31013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D88A080F-264A-4009-995D-D6D524C326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596" y="0"/>
            <a:ext cx="7054403" cy="5143500"/>
          </a:xfrm>
          <a:prstGeom prst="rect">
            <a:avLst/>
          </a:prstGeom>
        </p:spPr>
      </p:pic>
      <p:pic>
        <p:nvPicPr>
          <p:cNvPr id="13" name="Picture 1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C3542F9-84F8-478F-918E-2023F8CB63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6065"/>
            <a:ext cx="70202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715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EC6770-7CD6-29B3-CEED-4A08FE9496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Proses </a:t>
            </a:r>
            <a:r>
              <a:rPr lang="en-US" altLang="ko-KR" dirty="0" err="1"/>
              <a:t>Lupa</a:t>
            </a:r>
            <a:r>
              <a:rPr lang="en-US" altLang="ko-KR" dirty="0"/>
              <a:t> Password </a:t>
            </a:r>
            <a:r>
              <a:rPr lang="en-US" altLang="ko-KR" dirty="0" err="1"/>
              <a:t>SIMAk</a:t>
            </a:r>
            <a:endParaRPr lang="ko-KR" altLang="en-US" dirty="0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3D51D5-F75F-68AE-E3F9-041E23C69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69"/>
          <a:stretch/>
        </p:blipFill>
        <p:spPr>
          <a:xfrm>
            <a:off x="1125914" y="699542"/>
            <a:ext cx="7784819" cy="3829344"/>
          </a:xfrm>
          <a:prstGeom prst="rect">
            <a:avLst/>
          </a:prstGeom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4411504-DC26-5A94-D559-540E82AD17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61" y="702692"/>
            <a:ext cx="7784819" cy="42462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02F76A-08D7-43F6-08D3-A455E0F22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699542"/>
            <a:ext cx="8052731" cy="42494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432B32-6E4E-614A-A3A5-015C3095C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285" y="699542"/>
            <a:ext cx="8604448" cy="424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5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084148-EAB7-F00E-3634-103CD8CC6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31" y="825386"/>
            <a:ext cx="8316938" cy="362056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EC6770-7CD6-29B3-CEED-4A08FE9496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Proses </a:t>
            </a:r>
            <a:r>
              <a:rPr lang="en-US" altLang="ko-KR" dirty="0" err="1"/>
              <a:t>Ubah</a:t>
            </a:r>
            <a:r>
              <a:rPr lang="en-US" altLang="ko-KR" dirty="0"/>
              <a:t> </a:t>
            </a:r>
            <a:r>
              <a:rPr lang="en-US" altLang="ko-KR" dirty="0" err="1"/>
              <a:t>Panitia</a:t>
            </a:r>
            <a:r>
              <a:rPr lang="en-US" altLang="ko-KR" dirty="0"/>
              <a:t> </a:t>
            </a:r>
            <a:r>
              <a:rPr lang="en-US" altLang="ko-KR" dirty="0" err="1"/>
              <a:t>Akreditasi</a:t>
            </a:r>
            <a:r>
              <a:rPr lang="en-US" altLang="ko-KR" dirty="0"/>
              <a:t> di </a:t>
            </a:r>
            <a:r>
              <a:rPr lang="en-US" altLang="ko-KR" dirty="0" err="1"/>
              <a:t>SIMAk</a:t>
            </a:r>
            <a:endParaRPr lang="ko-KR" altLang="en-US" dirty="0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0C29725F-8311-778D-7851-67695496C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30" y="825386"/>
            <a:ext cx="8190917" cy="3924775"/>
          </a:xfrm>
          <a:prstGeom prst="rect">
            <a:avLst/>
          </a:prstGeom>
        </p:spPr>
      </p:pic>
      <p:pic>
        <p:nvPicPr>
          <p:cNvPr id="5" name="Picture 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39EBB7C8-5B3F-4352-DB81-F21FF4BBB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29" y="825386"/>
            <a:ext cx="8262927" cy="378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2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F2F768-4FE4-5515-AF7C-883F9CD086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27534"/>
            <a:ext cx="9144000" cy="1584176"/>
          </a:xfrm>
        </p:spPr>
        <p:txBody>
          <a:bodyPr/>
          <a:lstStyle/>
          <a:p>
            <a:r>
              <a:rPr lang="en-US" dirty="0"/>
              <a:t>PROSES MONEV </a:t>
            </a:r>
          </a:p>
          <a:p>
            <a:r>
              <a:rPr lang="en-US" dirty="0"/>
              <a:t>PROGRAM STUDI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95151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339502"/>
            <a:ext cx="9144000" cy="57606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Alur Proses </a:t>
            </a:r>
            <a:r>
              <a:rPr lang="en-US" dirty="0" err="1">
                <a:solidFill>
                  <a:schemeClr val="tx1"/>
                </a:solidFill>
              </a:rPr>
              <a:t>Akreditasi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SIMAk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275606"/>
            <a:ext cx="9144000" cy="34563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7" name="Oval 6"/>
          <p:cNvSpPr/>
          <p:nvPr/>
        </p:nvSpPr>
        <p:spPr>
          <a:xfrm>
            <a:off x="652611" y="1707654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Oval 8"/>
          <p:cNvSpPr/>
          <p:nvPr/>
        </p:nvSpPr>
        <p:spPr>
          <a:xfrm>
            <a:off x="634752" y="2715766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Oval 9"/>
          <p:cNvSpPr/>
          <p:nvPr/>
        </p:nvSpPr>
        <p:spPr>
          <a:xfrm>
            <a:off x="616893" y="3723878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300683" y="1698362"/>
            <a:ext cx="2664296" cy="657364"/>
            <a:chOff x="803640" y="3467609"/>
            <a:chExt cx="2059657" cy="657364"/>
          </a:xfrm>
        </p:grpSpPr>
        <p:sp>
          <p:nvSpPr>
            <p:cNvPr id="12" name="TextBox 11"/>
            <p:cNvSpPr txBox="1"/>
            <p:nvPr/>
          </p:nvSpPr>
          <p:spPr>
            <a:xfrm>
              <a:off x="803640" y="3755641"/>
              <a:ext cx="2059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ID" altLang="ko-KR" dirty="0">
                  <a:solidFill>
                    <a:prstClr val="white"/>
                  </a:solidFill>
                  <a:cs typeface="Arial" pitchFamily="34" charset="0"/>
                </a:rPr>
                <a:t>1 </a:t>
              </a:r>
              <a:r>
                <a:rPr lang="en-ID" altLang="ko-KR" dirty="0" err="1">
                  <a:solidFill>
                    <a:prstClr val="white"/>
                  </a:solidFill>
                  <a:cs typeface="Arial" pitchFamily="34" charset="0"/>
                </a:rPr>
                <a:t>Minggu</a:t>
              </a:r>
              <a:endParaRPr lang="ko-KR" altLang="en-US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03640" y="3467609"/>
              <a:ext cx="2059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Proses </a:t>
              </a:r>
              <a:r>
                <a:rPr lang="en-ID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Validasi</a:t>
              </a:r>
              <a:r>
                <a:rPr lang="en-ID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AK</a:t>
              </a:r>
              <a:endParaRPr lang="id-ID" sz="20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300683" y="2783217"/>
            <a:ext cx="3181442" cy="652629"/>
            <a:chOff x="803640" y="3362835"/>
            <a:chExt cx="2459441" cy="652629"/>
          </a:xfrm>
        </p:grpSpPr>
        <p:sp>
          <p:nvSpPr>
            <p:cNvPr id="15" name="TextBox 14"/>
            <p:cNvSpPr txBox="1"/>
            <p:nvPr/>
          </p:nvSpPr>
          <p:spPr>
            <a:xfrm>
              <a:off x="803640" y="3646132"/>
              <a:ext cx="2059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altLang="ko-KR" dirty="0">
                  <a:solidFill>
                    <a:schemeClr val="bg1"/>
                  </a:solidFill>
                  <a:cs typeface="Arial" pitchFamily="34" charset="0"/>
                </a:rPr>
                <a:t>2 </a:t>
              </a:r>
              <a:r>
                <a:rPr lang="en-ID" altLang="ko-KR" dirty="0" err="1">
                  <a:solidFill>
                    <a:schemeClr val="bg1"/>
                  </a:solidFill>
                  <a:cs typeface="Arial" pitchFamily="34" charset="0"/>
                </a:rPr>
                <a:t>Minggu</a:t>
              </a:r>
              <a:endParaRPr lang="ko-KR" altLang="en-US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03640" y="3362835"/>
              <a:ext cx="24594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ID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Proses AL</a:t>
              </a:r>
              <a:endParaRPr lang="id-ID" sz="2000" dirty="0"/>
            </a:p>
          </p:txBody>
        </p:sp>
      </p:grpSp>
      <p:sp>
        <p:nvSpPr>
          <p:cNvPr id="20" name="Oval 19"/>
          <p:cNvSpPr/>
          <p:nvPr/>
        </p:nvSpPr>
        <p:spPr>
          <a:xfrm>
            <a:off x="5248647" y="1716037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1" name="Oval 20"/>
          <p:cNvSpPr/>
          <p:nvPr/>
        </p:nvSpPr>
        <p:spPr>
          <a:xfrm>
            <a:off x="5230788" y="2724149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2" name="Oval 21"/>
          <p:cNvSpPr/>
          <p:nvPr/>
        </p:nvSpPr>
        <p:spPr>
          <a:xfrm>
            <a:off x="5212929" y="3732261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8" name="Rectangle 7"/>
          <p:cNvSpPr/>
          <p:nvPr/>
        </p:nvSpPr>
        <p:spPr>
          <a:xfrm>
            <a:off x="4554000" y="1653798"/>
            <a:ext cx="36000" cy="27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619207" y="1773236"/>
            <a:ext cx="64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accent1"/>
                </a:solidFill>
                <a:cs typeface="Arial" pitchFamily="34" charset="0"/>
              </a:rPr>
              <a:t>07</a:t>
            </a:r>
            <a:endParaRPr lang="ko-KR" altLang="en-US" sz="2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3489" y="2772965"/>
            <a:ext cx="64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accent1"/>
                </a:solidFill>
                <a:cs typeface="Arial" pitchFamily="34" charset="0"/>
              </a:rPr>
              <a:t>08</a:t>
            </a:r>
            <a:endParaRPr lang="ko-KR" altLang="en-US" sz="2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3489" y="3781077"/>
            <a:ext cx="64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accent1"/>
                </a:solidFill>
                <a:cs typeface="Arial" pitchFamily="34" charset="0"/>
              </a:rPr>
              <a:t>09</a:t>
            </a:r>
            <a:endParaRPr lang="ko-KR" altLang="en-US" sz="2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17690" y="1779662"/>
            <a:ext cx="64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accent1"/>
                </a:solidFill>
                <a:cs typeface="Arial" pitchFamily="34" charset="0"/>
              </a:rPr>
              <a:t>10</a:t>
            </a:r>
            <a:endParaRPr lang="ko-KR" altLang="en-US" sz="2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81972" y="2779391"/>
            <a:ext cx="64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accent1"/>
                </a:solidFill>
                <a:cs typeface="Arial" pitchFamily="34" charset="0"/>
              </a:rPr>
              <a:t>11</a:t>
            </a:r>
            <a:endParaRPr lang="ko-KR" altLang="en-US" sz="2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81972" y="3787503"/>
            <a:ext cx="64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accent1"/>
                </a:solidFill>
                <a:cs typeface="Arial" pitchFamily="34" charset="0"/>
              </a:rPr>
              <a:t>12</a:t>
            </a:r>
            <a:endParaRPr lang="ko-KR" altLang="en-US" sz="2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91B478D-3628-4496-BC3D-AF2C1BC2E8BF}"/>
              </a:ext>
            </a:extLst>
          </p:cNvPr>
          <p:cNvGrpSpPr/>
          <p:nvPr/>
        </p:nvGrpSpPr>
        <p:grpSpPr>
          <a:xfrm>
            <a:off x="1223914" y="3719321"/>
            <a:ext cx="3181442" cy="652629"/>
            <a:chOff x="803640" y="3362835"/>
            <a:chExt cx="2459441" cy="65262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2253DDB-173B-4F17-AD1E-3FD529A0FBCF}"/>
                </a:ext>
              </a:extLst>
            </p:cNvPr>
            <p:cNvSpPr txBox="1"/>
            <p:nvPr/>
          </p:nvSpPr>
          <p:spPr>
            <a:xfrm>
              <a:off x="803640" y="3646132"/>
              <a:ext cx="2059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altLang="ko-KR" dirty="0">
                  <a:solidFill>
                    <a:schemeClr val="bg1"/>
                  </a:solidFill>
                  <a:cs typeface="Arial" pitchFamily="34" charset="0"/>
                </a:rPr>
                <a:t>1 </a:t>
              </a:r>
              <a:r>
                <a:rPr lang="en-ID" altLang="ko-KR" dirty="0" err="1">
                  <a:solidFill>
                    <a:schemeClr val="bg1"/>
                  </a:solidFill>
                  <a:cs typeface="Arial" pitchFamily="34" charset="0"/>
                </a:rPr>
                <a:t>Minggu</a:t>
              </a:r>
              <a:endParaRPr lang="ko-KR" altLang="en-US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9DFA98C-7052-4103-B1AB-DC34E77C7F0C}"/>
                </a:ext>
              </a:extLst>
            </p:cNvPr>
            <p:cNvSpPr txBox="1"/>
            <p:nvPr/>
          </p:nvSpPr>
          <p:spPr>
            <a:xfrm>
              <a:off x="803640" y="3362835"/>
              <a:ext cx="24594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ID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Proses </a:t>
              </a:r>
              <a:r>
                <a:rPr lang="en-ID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Validasi</a:t>
              </a:r>
              <a:r>
                <a:rPr lang="en-ID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AL</a:t>
              </a:r>
              <a:endParaRPr lang="id-ID" sz="2000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6EFDE2D-7D65-4DB0-A9EB-8EC867031756}"/>
              </a:ext>
            </a:extLst>
          </p:cNvPr>
          <p:cNvGrpSpPr/>
          <p:nvPr/>
        </p:nvGrpSpPr>
        <p:grpSpPr>
          <a:xfrm>
            <a:off x="5868144" y="1707534"/>
            <a:ext cx="3181442" cy="720200"/>
            <a:chOff x="803640" y="3362835"/>
            <a:chExt cx="2459441" cy="720200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97B13D4-C1A6-4AE9-8156-4E7538023594}"/>
                </a:ext>
              </a:extLst>
            </p:cNvPr>
            <p:cNvSpPr txBox="1"/>
            <p:nvPr/>
          </p:nvSpPr>
          <p:spPr>
            <a:xfrm>
              <a:off x="803640" y="3713703"/>
              <a:ext cx="2059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altLang="ko-KR" dirty="0">
                  <a:solidFill>
                    <a:schemeClr val="bg1"/>
                  </a:solidFill>
                  <a:cs typeface="Arial" pitchFamily="34" charset="0"/>
                </a:rPr>
                <a:t>1 </a:t>
              </a:r>
              <a:r>
                <a:rPr lang="en-ID" altLang="ko-KR" dirty="0" err="1">
                  <a:solidFill>
                    <a:schemeClr val="bg1"/>
                  </a:solidFill>
                  <a:cs typeface="Arial" pitchFamily="34" charset="0"/>
                </a:rPr>
                <a:t>Minggu</a:t>
              </a:r>
              <a:endParaRPr lang="ko-KR" altLang="en-US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9470348-0188-4053-94DD-891FEB1200EC}"/>
                </a:ext>
              </a:extLst>
            </p:cNvPr>
            <p:cNvSpPr txBox="1"/>
            <p:nvPr/>
          </p:nvSpPr>
          <p:spPr>
            <a:xfrm>
              <a:off x="803640" y="3362835"/>
              <a:ext cx="24594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ID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Proses </a:t>
              </a:r>
              <a:r>
                <a:rPr lang="en-ID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Majelis</a:t>
              </a:r>
              <a:endParaRPr lang="id-ID" sz="2000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6703F6E-5560-4816-9CA8-2DC6041F3AE5}"/>
              </a:ext>
            </a:extLst>
          </p:cNvPr>
          <p:cNvGrpSpPr/>
          <p:nvPr/>
        </p:nvGrpSpPr>
        <p:grpSpPr>
          <a:xfrm>
            <a:off x="5873660" y="2706474"/>
            <a:ext cx="3270340" cy="657364"/>
            <a:chOff x="803640" y="3282444"/>
            <a:chExt cx="2528164" cy="65736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1039CE0-F94D-442B-84F2-AF3CDD47E611}"/>
                </a:ext>
              </a:extLst>
            </p:cNvPr>
            <p:cNvSpPr txBox="1"/>
            <p:nvPr/>
          </p:nvSpPr>
          <p:spPr>
            <a:xfrm>
              <a:off x="803640" y="3570476"/>
              <a:ext cx="2059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altLang="ko-KR" dirty="0">
                  <a:solidFill>
                    <a:schemeClr val="bg1"/>
                  </a:solidFill>
                  <a:cs typeface="Arial" pitchFamily="34" charset="0"/>
                </a:rPr>
                <a:t>1 </a:t>
              </a:r>
              <a:r>
                <a:rPr lang="en-ID" altLang="ko-KR" dirty="0" err="1">
                  <a:solidFill>
                    <a:schemeClr val="bg1"/>
                  </a:solidFill>
                  <a:cs typeface="Arial" pitchFamily="34" charset="0"/>
                </a:rPr>
                <a:t>Minggu</a:t>
              </a:r>
              <a:endParaRPr lang="ko-KR" altLang="en-US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20CF73A-83DC-497A-BB97-82F6E3C7BBB0}"/>
                </a:ext>
              </a:extLst>
            </p:cNvPr>
            <p:cNvSpPr txBox="1"/>
            <p:nvPr/>
          </p:nvSpPr>
          <p:spPr>
            <a:xfrm>
              <a:off x="803640" y="3282444"/>
              <a:ext cx="25281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ID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Terbit</a:t>
              </a:r>
              <a:r>
                <a:rPr lang="en-ID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SK</a:t>
              </a:r>
              <a:endParaRPr lang="id-ID" sz="2000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C34F902-E9C0-46BD-B1D4-BF2453F36927}"/>
              </a:ext>
            </a:extLst>
          </p:cNvPr>
          <p:cNvGrpSpPr/>
          <p:nvPr/>
        </p:nvGrpSpPr>
        <p:grpSpPr>
          <a:xfrm>
            <a:off x="5850865" y="3755816"/>
            <a:ext cx="3181442" cy="675247"/>
            <a:chOff x="803640" y="3340217"/>
            <a:chExt cx="2459441" cy="675247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21A96BB-D60F-469F-A4EA-DEB9602E0150}"/>
                </a:ext>
              </a:extLst>
            </p:cNvPr>
            <p:cNvSpPr txBox="1"/>
            <p:nvPr/>
          </p:nvSpPr>
          <p:spPr>
            <a:xfrm>
              <a:off x="803640" y="3646132"/>
              <a:ext cx="2059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altLang="ko-KR" dirty="0">
                  <a:solidFill>
                    <a:schemeClr val="bg1"/>
                  </a:solidFill>
                  <a:cs typeface="Arial" pitchFamily="34" charset="0"/>
                </a:rPr>
                <a:t>3 </a:t>
              </a:r>
              <a:r>
                <a:rPr lang="en-ID" altLang="ko-KR" dirty="0" err="1">
                  <a:solidFill>
                    <a:schemeClr val="bg1"/>
                  </a:solidFill>
                  <a:cs typeface="Arial" pitchFamily="34" charset="0"/>
                </a:rPr>
                <a:t>Bulan</a:t>
              </a:r>
              <a:endParaRPr lang="ko-KR" altLang="en-US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71FCEE6-6910-4267-9485-59DB332CA0B4}"/>
                </a:ext>
              </a:extLst>
            </p:cNvPr>
            <p:cNvSpPr txBox="1"/>
            <p:nvPr/>
          </p:nvSpPr>
          <p:spPr>
            <a:xfrm>
              <a:off x="803640" y="3340217"/>
              <a:ext cx="24594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Sertifikat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id-ID" sz="2000" dirty="0"/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DD717B8A-BF84-43D3-9A2F-1F495E0D58BA}"/>
              </a:ext>
            </a:extLst>
          </p:cNvPr>
          <p:cNvSpPr/>
          <p:nvPr/>
        </p:nvSpPr>
        <p:spPr>
          <a:xfrm>
            <a:off x="7416106" y="4326908"/>
            <a:ext cx="1619540" cy="6398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Warning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-12 </a:t>
            </a:r>
            <a:r>
              <a:rPr lang="en-US" sz="1600" b="1" dirty="0" err="1">
                <a:solidFill>
                  <a:schemeClr val="bg1"/>
                </a:solidFill>
              </a:rPr>
              <a:t>Bulan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43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/>
          <p:cNvSpPr txBox="1">
            <a:spLocks/>
          </p:cNvSpPr>
          <p:nvPr/>
        </p:nvSpPr>
        <p:spPr>
          <a:xfrm>
            <a:off x="0" y="411510"/>
            <a:ext cx="2123728" cy="79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MONEV</a:t>
            </a:r>
            <a:endParaRPr lang="en-ID" altLang="ko-KR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962FBE2-DCB4-E608-D622-69E1B0E3AE7F}"/>
              </a:ext>
            </a:extLst>
          </p:cNvPr>
          <p:cNvSpPr txBox="1">
            <a:spLocks/>
          </p:cNvSpPr>
          <p:nvPr/>
        </p:nvSpPr>
        <p:spPr>
          <a:xfrm>
            <a:off x="2267744" y="123478"/>
            <a:ext cx="6696744" cy="48965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err="1"/>
              <a:t>Monev</a:t>
            </a:r>
            <a:endParaRPr lang="en-US" sz="2400" dirty="0"/>
          </a:p>
          <a:p>
            <a:pPr marL="457200" indent="-457200">
              <a:buFont typeface="+mj-lt"/>
              <a:buAutoNum type="alphaUcPeriod"/>
            </a:pPr>
            <a:r>
              <a:rPr lang="en-US" altLang="ko-KR" sz="2000" dirty="0" err="1"/>
              <a:t>Tiga</a:t>
            </a:r>
            <a:r>
              <a:rPr lang="en-US" altLang="ko-KR" sz="2000" dirty="0"/>
              <a:t> </a:t>
            </a:r>
            <a:r>
              <a:rPr lang="en-US" altLang="ko-KR" sz="2000" dirty="0" err="1"/>
              <a:t>tahun</a:t>
            </a:r>
            <a:r>
              <a:rPr lang="en-US" altLang="ko-KR" sz="2000" dirty="0"/>
              <a:t> </a:t>
            </a:r>
            <a:r>
              <a:rPr lang="en-US" altLang="ko-KR" sz="2000" dirty="0" err="1"/>
              <a:t>setelah</a:t>
            </a:r>
            <a:r>
              <a:rPr lang="en-US" altLang="ko-KR" sz="2000" dirty="0"/>
              <a:t> </a:t>
            </a:r>
            <a:r>
              <a:rPr lang="en-US" altLang="ko-KR" sz="2000" dirty="0" err="1"/>
              <a:t>terakreditasi</a:t>
            </a:r>
            <a:r>
              <a:rPr lang="en-US" altLang="ko-KR" sz="2000" dirty="0"/>
              <a:t> </a:t>
            </a:r>
            <a:r>
              <a:rPr lang="en-US" altLang="ko-KR" sz="2000" dirty="0" err="1"/>
              <a:t>bagi</a:t>
            </a:r>
            <a:r>
              <a:rPr lang="en-US" altLang="ko-KR" sz="2000" dirty="0"/>
              <a:t> </a:t>
            </a:r>
            <a:r>
              <a:rPr lang="en-US" altLang="ko-KR" sz="2000" dirty="0" err="1"/>
              <a:t>semua</a:t>
            </a:r>
            <a:r>
              <a:rPr lang="en-US" altLang="ko-KR" sz="2000" dirty="0"/>
              <a:t> program </a:t>
            </a:r>
            <a:r>
              <a:rPr lang="en-US" altLang="ko-KR" sz="2000" dirty="0" err="1"/>
              <a:t>studi</a:t>
            </a:r>
            <a:r>
              <a:rPr lang="en-US" altLang="ko-KR" sz="2000" dirty="0"/>
              <a:t> </a:t>
            </a:r>
            <a:r>
              <a:rPr lang="en-US" altLang="ko-KR" sz="2000" dirty="0" err="1"/>
              <a:t>peringkat</a:t>
            </a:r>
            <a:r>
              <a:rPr lang="en-US" altLang="ko-KR" sz="2000" dirty="0"/>
              <a:t> </a:t>
            </a:r>
            <a:r>
              <a:rPr lang="en-US" altLang="ko-KR" sz="2000" dirty="0" err="1"/>
              <a:t>Unggul</a:t>
            </a:r>
            <a:r>
              <a:rPr lang="en-US" altLang="ko-KR" sz="2000" dirty="0"/>
              <a:t>/A </a:t>
            </a:r>
            <a:r>
              <a:rPr lang="en-US" altLang="ko-KR" sz="2000" dirty="0" err="1"/>
              <a:t>akan</a:t>
            </a:r>
            <a:r>
              <a:rPr lang="en-US" altLang="ko-KR" sz="2000" dirty="0"/>
              <a:t> </a:t>
            </a:r>
            <a:r>
              <a:rPr lang="en-US" altLang="ko-KR" sz="2000" dirty="0" err="1"/>
              <a:t>dilakukan</a:t>
            </a:r>
            <a:r>
              <a:rPr lang="en-US" altLang="ko-KR" sz="2000" dirty="0"/>
              <a:t> </a:t>
            </a:r>
            <a:r>
              <a:rPr lang="en-US" altLang="ko-KR" sz="2000" dirty="0" err="1"/>
              <a:t>asesmen</a:t>
            </a:r>
            <a:r>
              <a:rPr lang="en-US" altLang="ko-KR" sz="2000" dirty="0"/>
              <a:t> </a:t>
            </a:r>
            <a:r>
              <a:rPr lang="en-US" altLang="ko-KR" sz="2000" dirty="0" err="1"/>
              <a:t>lapangan</a:t>
            </a:r>
            <a:r>
              <a:rPr lang="en-US" altLang="ko-KR" sz="2000" dirty="0"/>
              <a:t> daring (ALD) </a:t>
            </a:r>
            <a:r>
              <a:rPr lang="en-US" altLang="ko-KR" sz="2000" dirty="0" err="1"/>
              <a:t>Monev</a:t>
            </a:r>
            <a:r>
              <a:rPr lang="en-US" altLang="ko-KR" sz="2000" dirty="0"/>
              <a:t> </a:t>
            </a:r>
            <a:r>
              <a:rPr lang="en-US" altLang="ko-KR" sz="2000" dirty="0" err="1"/>
              <a:t>sebanyak</a:t>
            </a:r>
            <a:r>
              <a:rPr lang="en-US" altLang="ko-KR" sz="2000" dirty="0"/>
              <a:t> </a:t>
            </a:r>
            <a:r>
              <a:rPr lang="en-US" altLang="ko-KR" sz="2000" dirty="0" err="1"/>
              <a:t>satu</a:t>
            </a:r>
            <a:r>
              <a:rPr lang="en-US" altLang="ko-KR" sz="2000" dirty="0"/>
              <a:t> kali </a:t>
            </a:r>
            <a:r>
              <a:rPr lang="en-US" altLang="ko-KR" sz="2000" dirty="0" err="1"/>
              <a:t>dalam</a:t>
            </a:r>
            <a:r>
              <a:rPr lang="en-US" altLang="ko-KR" sz="2000" dirty="0"/>
              <a:t> </a:t>
            </a:r>
            <a:r>
              <a:rPr lang="en-US" altLang="ko-KR" sz="2000" dirty="0" err="1"/>
              <a:t>kurun</a:t>
            </a:r>
            <a:r>
              <a:rPr lang="en-US" altLang="ko-KR" sz="2000" dirty="0"/>
              <a:t> </a:t>
            </a:r>
            <a:r>
              <a:rPr lang="en-US" altLang="ko-KR" sz="2000" dirty="0" err="1"/>
              <a:t>waktu</a:t>
            </a:r>
            <a:r>
              <a:rPr lang="en-US" altLang="ko-KR" sz="2000" dirty="0"/>
              <a:t> lima </a:t>
            </a:r>
            <a:r>
              <a:rPr lang="en-US" altLang="ko-KR" sz="2000" dirty="0" err="1"/>
              <a:t>tahun</a:t>
            </a:r>
            <a:r>
              <a:rPr lang="en-US" altLang="ko-KR" sz="2000" dirty="0"/>
              <a:t>.</a:t>
            </a:r>
          </a:p>
          <a:p>
            <a:pPr marL="457200" indent="-457200">
              <a:buFont typeface="+mj-lt"/>
              <a:buAutoNum type="alphaUcPeriod"/>
            </a:pPr>
            <a:r>
              <a:rPr lang="en-US" altLang="ko-KR" sz="2000" dirty="0" err="1"/>
              <a:t>Dua</a:t>
            </a:r>
            <a:r>
              <a:rPr lang="en-US" altLang="ko-KR" sz="2000" dirty="0"/>
              <a:t> </a:t>
            </a:r>
            <a:r>
              <a:rPr lang="en-US" altLang="ko-KR" sz="2000" dirty="0" err="1"/>
              <a:t>tahun</a:t>
            </a:r>
            <a:r>
              <a:rPr lang="en-US" altLang="ko-KR" sz="2000" dirty="0"/>
              <a:t> </a:t>
            </a:r>
            <a:r>
              <a:rPr lang="en-US" altLang="ko-KR" sz="2000" dirty="0" err="1"/>
              <a:t>setelah</a:t>
            </a:r>
            <a:r>
              <a:rPr lang="en-US" altLang="ko-KR" sz="2000" dirty="0"/>
              <a:t> </a:t>
            </a:r>
            <a:r>
              <a:rPr lang="en-US" altLang="ko-KR" sz="2000" dirty="0" err="1"/>
              <a:t>terakreditasi</a:t>
            </a:r>
            <a:r>
              <a:rPr lang="en-US" altLang="ko-KR" sz="2000" dirty="0"/>
              <a:t> </a:t>
            </a:r>
            <a:r>
              <a:rPr lang="en-US" altLang="ko-KR" sz="2000" dirty="0" err="1"/>
              <a:t>bagi</a:t>
            </a:r>
            <a:r>
              <a:rPr lang="en-US" altLang="ko-KR" sz="2000" dirty="0"/>
              <a:t> </a:t>
            </a:r>
            <a:r>
              <a:rPr lang="en-US" altLang="ko-KR" sz="2000" dirty="0" err="1"/>
              <a:t>semua</a:t>
            </a:r>
            <a:r>
              <a:rPr lang="en-US" altLang="ko-KR" sz="2000" dirty="0"/>
              <a:t> program </a:t>
            </a:r>
            <a:r>
              <a:rPr lang="en-US" altLang="ko-KR" sz="2000" dirty="0" err="1"/>
              <a:t>studi</a:t>
            </a:r>
            <a:r>
              <a:rPr lang="en-US" altLang="ko-KR" sz="2000" dirty="0"/>
              <a:t> </a:t>
            </a:r>
            <a:r>
              <a:rPr lang="en-US" altLang="ko-KR" sz="2000" dirty="0" err="1"/>
              <a:t>peringkat</a:t>
            </a:r>
            <a:r>
              <a:rPr lang="en-US" altLang="ko-KR" sz="2000" dirty="0"/>
              <a:t> </a:t>
            </a:r>
            <a:r>
              <a:rPr lang="en-US" altLang="ko-KR" sz="2000" dirty="0" err="1"/>
              <a:t>Baik</a:t>
            </a:r>
            <a:r>
              <a:rPr lang="en-US" altLang="ko-KR" sz="2000" dirty="0"/>
              <a:t> </a:t>
            </a:r>
            <a:r>
              <a:rPr lang="en-US" altLang="ko-KR" sz="2000" dirty="0" err="1"/>
              <a:t>Sekali</a:t>
            </a:r>
            <a:r>
              <a:rPr lang="en-US" altLang="ko-KR" sz="2000" dirty="0"/>
              <a:t>/B </a:t>
            </a:r>
            <a:r>
              <a:rPr lang="en-US" altLang="ko-KR" sz="2000" dirty="0" err="1"/>
              <a:t>akan</a:t>
            </a:r>
            <a:r>
              <a:rPr lang="en-US" altLang="ko-KR" sz="2000" dirty="0"/>
              <a:t> </a:t>
            </a:r>
            <a:r>
              <a:rPr lang="en-US" altLang="ko-KR" sz="2000" dirty="0" err="1"/>
              <a:t>dilakukan</a:t>
            </a:r>
            <a:r>
              <a:rPr lang="en-US" altLang="ko-KR" sz="2000" dirty="0"/>
              <a:t> </a:t>
            </a:r>
            <a:r>
              <a:rPr lang="en-US" altLang="ko-KR" sz="2000" dirty="0" err="1"/>
              <a:t>asesmen</a:t>
            </a:r>
            <a:r>
              <a:rPr lang="en-US" altLang="ko-KR" sz="2000" dirty="0"/>
              <a:t> </a:t>
            </a:r>
            <a:r>
              <a:rPr lang="en-US" altLang="ko-KR" sz="2000" dirty="0" err="1"/>
              <a:t>lapangan</a:t>
            </a:r>
            <a:r>
              <a:rPr lang="en-US" altLang="ko-KR" sz="2000" dirty="0"/>
              <a:t> daring (ALD) </a:t>
            </a:r>
            <a:r>
              <a:rPr lang="en-US" altLang="ko-KR" sz="2000" dirty="0" err="1"/>
              <a:t>Monev</a:t>
            </a:r>
            <a:r>
              <a:rPr lang="en-US" altLang="ko-KR" sz="2000" dirty="0"/>
              <a:t> </a:t>
            </a:r>
            <a:r>
              <a:rPr lang="en-US" altLang="ko-KR" sz="2000" dirty="0" err="1"/>
              <a:t>sebanyak</a:t>
            </a:r>
            <a:r>
              <a:rPr lang="en-US" altLang="ko-KR" sz="2000" dirty="0"/>
              <a:t> </a:t>
            </a:r>
            <a:r>
              <a:rPr lang="en-US" altLang="ko-KR" sz="2000" dirty="0" err="1"/>
              <a:t>satu</a:t>
            </a:r>
            <a:r>
              <a:rPr lang="en-US" altLang="ko-KR" sz="2000" dirty="0"/>
              <a:t> kali dan </a:t>
            </a:r>
            <a:r>
              <a:rPr lang="en-US" altLang="ko-KR" sz="2000" dirty="0" err="1"/>
              <a:t>Monev</a:t>
            </a:r>
            <a:r>
              <a:rPr lang="en-US" altLang="ko-KR" sz="2000" dirty="0"/>
              <a:t> daring (desk evaluation) </a:t>
            </a:r>
            <a:r>
              <a:rPr lang="en-US" altLang="ko-KR" sz="2000" dirty="0" err="1"/>
              <a:t>sebanyak</a:t>
            </a:r>
            <a:r>
              <a:rPr lang="en-US" altLang="ko-KR" sz="2000" dirty="0"/>
              <a:t> </a:t>
            </a:r>
            <a:r>
              <a:rPr lang="en-US" altLang="ko-KR" sz="2000" dirty="0" err="1"/>
              <a:t>satu</a:t>
            </a:r>
            <a:r>
              <a:rPr lang="en-US" altLang="ko-KR" sz="2000" dirty="0"/>
              <a:t> kali pada </a:t>
            </a:r>
            <a:r>
              <a:rPr lang="en-US" altLang="ko-KR" sz="2000" dirty="0" err="1"/>
              <a:t>dua</a:t>
            </a:r>
            <a:r>
              <a:rPr lang="en-US" altLang="ko-KR" sz="2000" dirty="0"/>
              <a:t> </a:t>
            </a:r>
            <a:r>
              <a:rPr lang="en-US" altLang="ko-KR" sz="2000" dirty="0" err="1"/>
              <a:t>tahun</a:t>
            </a:r>
            <a:r>
              <a:rPr lang="en-US" altLang="ko-KR" sz="2000" dirty="0"/>
              <a:t> </a:t>
            </a:r>
            <a:r>
              <a:rPr lang="en-US" altLang="ko-KR" sz="2000" dirty="0" err="1"/>
              <a:t>berikutnya</a:t>
            </a:r>
            <a:r>
              <a:rPr lang="en-US" altLang="ko-KR" sz="2000" dirty="0"/>
              <a:t>.</a:t>
            </a:r>
          </a:p>
          <a:p>
            <a:pPr marL="457200" indent="-457200">
              <a:buFont typeface="+mj-lt"/>
              <a:buAutoNum type="alphaUcPeriod"/>
            </a:pPr>
            <a:r>
              <a:rPr lang="en-US" altLang="ko-KR" sz="2000" dirty="0"/>
              <a:t>Satu </a:t>
            </a:r>
            <a:r>
              <a:rPr lang="en-US" altLang="ko-KR" sz="2000" dirty="0" err="1"/>
              <a:t>tahun</a:t>
            </a:r>
            <a:r>
              <a:rPr lang="en-US" altLang="ko-KR" sz="2000" dirty="0"/>
              <a:t> </a:t>
            </a:r>
            <a:r>
              <a:rPr lang="en-US" altLang="ko-KR" sz="2000" dirty="0" err="1"/>
              <a:t>setelah</a:t>
            </a:r>
            <a:r>
              <a:rPr lang="en-US" altLang="ko-KR" sz="2000" dirty="0"/>
              <a:t> </a:t>
            </a:r>
            <a:r>
              <a:rPr lang="en-US" altLang="ko-KR" sz="2000" dirty="0" err="1"/>
              <a:t>terakreditasi</a:t>
            </a:r>
            <a:r>
              <a:rPr lang="en-US" altLang="ko-KR" sz="2000" dirty="0"/>
              <a:t> </a:t>
            </a:r>
            <a:r>
              <a:rPr lang="en-US" altLang="ko-KR" sz="2000" dirty="0" err="1"/>
              <a:t>bagi</a:t>
            </a:r>
            <a:r>
              <a:rPr lang="en-US" altLang="ko-KR" sz="2000" dirty="0"/>
              <a:t> </a:t>
            </a:r>
            <a:r>
              <a:rPr lang="en-US" altLang="ko-KR" sz="2000" dirty="0" err="1"/>
              <a:t>semua</a:t>
            </a:r>
            <a:r>
              <a:rPr lang="en-US" altLang="ko-KR" sz="2000" dirty="0"/>
              <a:t> program </a:t>
            </a:r>
            <a:r>
              <a:rPr lang="en-US" altLang="ko-KR" sz="2000" dirty="0" err="1"/>
              <a:t>studi</a:t>
            </a:r>
            <a:r>
              <a:rPr lang="en-US" altLang="ko-KR" sz="2000" dirty="0"/>
              <a:t> </a:t>
            </a:r>
            <a:r>
              <a:rPr lang="en-US" altLang="ko-KR" sz="2000" dirty="0" err="1"/>
              <a:t>peringkat</a:t>
            </a:r>
            <a:r>
              <a:rPr lang="en-US" altLang="ko-KR" sz="2000" dirty="0"/>
              <a:t> </a:t>
            </a:r>
            <a:r>
              <a:rPr lang="en-US" altLang="ko-KR" sz="2000" dirty="0" err="1"/>
              <a:t>Baik</a:t>
            </a:r>
            <a:r>
              <a:rPr lang="en-US" altLang="ko-KR" sz="2000" dirty="0"/>
              <a:t>/C </a:t>
            </a:r>
            <a:r>
              <a:rPr lang="en-US" altLang="ko-KR" sz="2000" dirty="0" err="1"/>
              <a:t>akan</a:t>
            </a:r>
            <a:r>
              <a:rPr lang="en-US" altLang="ko-KR" sz="2000" dirty="0"/>
              <a:t> </a:t>
            </a:r>
            <a:r>
              <a:rPr lang="en-US" altLang="ko-KR" sz="2000" dirty="0" err="1"/>
              <a:t>dilakukan</a:t>
            </a:r>
            <a:r>
              <a:rPr lang="en-US" altLang="ko-KR" sz="2000" dirty="0"/>
              <a:t> </a:t>
            </a:r>
            <a:r>
              <a:rPr lang="en-US" altLang="ko-KR" sz="2000" dirty="0" err="1"/>
              <a:t>asesmen</a:t>
            </a:r>
            <a:r>
              <a:rPr lang="en-US" altLang="ko-KR" sz="2000" dirty="0"/>
              <a:t> </a:t>
            </a:r>
            <a:r>
              <a:rPr lang="en-US" altLang="ko-KR" sz="2000" dirty="0" err="1"/>
              <a:t>lapangan</a:t>
            </a:r>
            <a:r>
              <a:rPr lang="en-US" altLang="ko-KR" sz="2000" dirty="0"/>
              <a:t> daring (ALD) </a:t>
            </a:r>
            <a:r>
              <a:rPr lang="en-US" altLang="ko-KR" sz="2000" dirty="0" err="1"/>
              <a:t>Monev</a:t>
            </a:r>
            <a:r>
              <a:rPr lang="en-US" altLang="ko-KR" sz="2000" dirty="0"/>
              <a:t> </a:t>
            </a:r>
            <a:r>
              <a:rPr lang="en-US" altLang="ko-KR" sz="2000" dirty="0" err="1"/>
              <a:t>sebanyak</a:t>
            </a:r>
            <a:r>
              <a:rPr lang="en-US" altLang="ko-KR" sz="2000" dirty="0"/>
              <a:t> </a:t>
            </a:r>
            <a:r>
              <a:rPr lang="en-US" altLang="ko-KR" sz="2000" dirty="0" err="1"/>
              <a:t>satu</a:t>
            </a:r>
            <a:r>
              <a:rPr lang="en-US" altLang="ko-KR" sz="2000" dirty="0"/>
              <a:t> kali dan </a:t>
            </a:r>
            <a:r>
              <a:rPr lang="en-US" altLang="ko-KR" sz="2000" dirty="0" err="1"/>
              <a:t>Monev</a:t>
            </a:r>
            <a:r>
              <a:rPr lang="en-US" altLang="ko-KR" sz="2000" dirty="0"/>
              <a:t> daring (desk evaluation) </a:t>
            </a:r>
            <a:r>
              <a:rPr lang="en-US" altLang="ko-KR" sz="2000" dirty="0" err="1"/>
              <a:t>sebanyak</a:t>
            </a:r>
            <a:r>
              <a:rPr lang="en-US" altLang="ko-KR" sz="2000" dirty="0"/>
              <a:t> </a:t>
            </a:r>
            <a:r>
              <a:rPr lang="en-US" altLang="ko-KR" sz="2000" dirty="0" err="1"/>
              <a:t>tiga</a:t>
            </a:r>
            <a:r>
              <a:rPr lang="en-US" altLang="ko-KR" sz="2000" dirty="0"/>
              <a:t> kali pada </a:t>
            </a:r>
            <a:r>
              <a:rPr lang="en-US" altLang="ko-KR" sz="2000" dirty="0" err="1"/>
              <a:t>tahun-tahun</a:t>
            </a:r>
            <a:r>
              <a:rPr lang="en-US" altLang="ko-KR" sz="2000" dirty="0"/>
              <a:t> </a:t>
            </a:r>
            <a:r>
              <a:rPr lang="en-US" altLang="ko-KR" sz="2000" dirty="0" err="1"/>
              <a:t>berikutnya</a:t>
            </a:r>
            <a:r>
              <a:rPr lang="en-US" altLang="ko-KR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3086622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EC6770-7CD6-29B3-CEED-4A08FE9496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z="3000" dirty="0"/>
              <a:t>Proses </a:t>
            </a:r>
            <a:r>
              <a:rPr lang="en-US" altLang="ko-KR" sz="3000" dirty="0" err="1"/>
              <a:t>Pengisian</a:t>
            </a:r>
            <a:r>
              <a:rPr lang="en-US" altLang="ko-KR" sz="3000" dirty="0"/>
              <a:t> Form </a:t>
            </a:r>
            <a:r>
              <a:rPr lang="en-US" altLang="ko-KR" sz="3000" dirty="0" err="1"/>
              <a:t>Monev</a:t>
            </a:r>
            <a:r>
              <a:rPr lang="en-US" altLang="ko-KR" sz="3000" dirty="0"/>
              <a:t> </a:t>
            </a:r>
            <a:r>
              <a:rPr lang="en-US" altLang="ko-KR" sz="3000" dirty="0" err="1"/>
              <a:t>pasca</a:t>
            </a:r>
            <a:r>
              <a:rPr lang="en-US" altLang="ko-KR" sz="3000" dirty="0"/>
              <a:t> </a:t>
            </a:r>
            <a:r>
              <a:rPr lang="en-US" altLang="ko-KR" sz="3000" dirty="0" err="1"/>
              <a:t>Akreditasi</a:t>
            </a:r>
            <a:r>
              <a:rPr lang="en-US" altLang="ko-KR" sz="3000" dirty="0"/>
              <a:t> </a:t>
            </a:r>
            <a:endParaRPr lang="ko-KR" altLang="en-US" sz="3000" dirty="0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E5CA170-3E76-894A-2F3A-07975168D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674" y="656385"/>
            <a:ext cx="4014610" cy="4345781"/>
          </a:xfrm>
          <a:prstGeom prst="rect">
            <a:avLst/>
          </a:prstGeom>
        </p:spPr>
      </p:pic>
      <p:pic>
        <p:nvPicPr>
          <p:cNvPr id="7" name="Picture 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AEDD81E5-4FF7-9194-49C6-219A25441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673167"/>
            <a:ext cx="5017501" cy="4345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E4A10D-7F56-70E6-3705-7D9BD86B8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639536"/>
            <a:ext cx="5112568" cy="4341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D33C0-4E4B-6B28-BE97-5E9B18441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623177"/>
            <a:ext cx="6189345" cy="4378989"/>
          </a:xfrm>
          <a:prstGeom prst="rect">
            <a:avLst/>
          </a:prstGeom>
        </p:spPr>
      </p:pic>
      <p:pic>
        <p:nvPicPr>
          <p:cNvPr id="10" name="Picture 9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5087E7D9-BF01-F90A-E941-5E682158E2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94" t="9583" r="3727" b="7173"/>
          <a:stretch/>
        </p:blipFill>
        <p:spPr bwMode="auto">
          <a:xfrm>
            <a:off x="1223897" y="619990"/>
            <a:ext cx="6009055" cy="43614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AC8E9D-1C36-6111-CEF2-C36617E459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5238" y="609257"/>
            <a:ext cx="5443026" cy="44016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3F78F8-FADC-5E0F-CCD1-D723C2D6DF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616" y="674429"/>
            <a:ext cx="5832648" cy="4228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400017-C216-B214-CF78-C459906BC0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629" y="628874"/>
            <a:ext cx="6088635" cy="44439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BC3A7D-FAD0-3428-EEDD-134A161DD0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608" y="699064"/>
            <a:ext cx="5903677" cy="436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0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/>
          <p:cNvSpPr txBox="1">
            <a:spLocks/>
          </p:cNvSpPr>
          <p:nvPr/>
        </p:nvSpPr>
        <p:spPr>
          <a:xfrm>
            <a:off x="0" y="-92546"/>
            <a:ext cx="9144000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D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WEB UTAMA LAM-</a:t>
            </a:r>
            <a:r>
              <a:rPr lang="en-ID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PTKes</a:t>
            </a:r>
            <a:r>
              <a:rPr lang="en-ID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(lamptkes.org)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44CF52-EDEB-9A6F-6C29-A94B35CC9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81236"/>
            <a:ext cx="8208912" cy="458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31145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/>
          <p:cNvSpPr txBox="1">
            <a:spLocks/>
          </p:cNvSpPr>
          <p:nvPr/>
        </p:nvSpPr>
        <p:spPr>
          <a:xfrm>
            <a:off x="0" y="-92546"/>
            <a:ext cx="9144000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D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WEB UTAMA LAM-</a:t>
            </a:r>
            <a:r>
              <a:rPr lang="en-ID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PTKes</a:t>
            </a:r>
            <a:r>
              <a:rPr lang="en-ID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(lamptkes.org)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F7DF2A-B6CD-8F7C-4DF9-FA92C456A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411510"/>
            <a:ext cx="7776864" cy="47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45797"/>
      </p:ext>
    </p:extLst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/>
          <p:cNvSpPr txBox="1">
            <a:spLocks/>
          </p:cNvSpPr>
          <p:nvPr/>
        </p:nvSpPr>
        <p:spPr>
          <a:xfrm>
            <a:off x="0" y="-92546"/>
            <a:ext cx="9144000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D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WEB </a:t>
            </a:r>
            <a:r>
              <a:rPr lang="en-ID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Klinik</a:t>
            </a:r>
            <a:r>
              <a:rPr lang="en-ID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ID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Akreditasi</a:t>
            </a:r>
            <a:r>
              <a:rPr lang="en-ID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(klinikonline.lamptkes.org)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7913AD-B362-688D-043B-5719CBB7D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8474"/>
            <a:ext cx="9036908" cy="422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57539"/>
      </p:ext>
    </p:extLst>
  </p:cSld>
  <p:clrMapOvr>
    <a:masterClrMapping/>
  </p:clrMapOvr>
  <p:transition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16EC34-4556-4D67-CC24-E269C05C1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273"/>
            <a:ext cx="9108504" cy="42742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26A766-6736-535C-B9EE-46AFF17CB3A1}"/>
              </a:ext>
            </a:extLst>
          </p:cNvPr>
          <p:cNvSpPr txBox="1"/>
          <p:nvPr/>
        </p:nvSpPr>
        <p:spPr>
          <a:xfrm>
            <a:off x="-17748" y="0"/>
            <a:ext cx="9161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altLang="ko-K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Web </a:t>
            </a:r>
            <a:r>
              <a:rPr lang="en-ID" altLang="ko-KR" sz="1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konseling</a:t>
            </a:r>
            <a:r>
              <a:rPr lang="en-ID" altLang="ko-K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ID" altLang="ko-KR" sz="1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Akreditasi</a:t>
            </a:r>
            <a:r>
              <a:rPr lang="en-ID" altLang="ko-K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LAM-</a:t>
            </a:r>
            <a:r>
              <a:rPr lang="en-ID" altLang="ko-KR" sz="1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PTKes</a:t>
            </a:r>
            <a:r>
              <a:rPr lang="en-ID" altLang="ko-K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(konselingakreditasi.lamptkes.org)</a:t>
            </a:r>
          </a:p>
        </p:txBody>
      </p:sp>
    </p:spTree>
    <p:extLst>
      <p:ext uri="{BB962C8B-B14F-4D97-AF65-F5344CB8AC3E}">
        <p14:creationId xmlns:p14="http://schemas.microsoft.com/office/powerpoint/2010/main" val="42708430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/>
          <p:cNvSpPr txBox="1">
            <a:spLocks/>
          </p:cNvSpPr>
          <p:nvPr/>
        </p:nvSpPr>
        <p:spPr>
          <a:xfrm>
            <a:off x="-108520" y="-92546"/>
            <a:ext cx="9577064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D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SIMAK 9 </a:t>
            </a:r>
            <a:r>
              <a:rPr lang="en-ID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Kriteria</a:t>
            </a:r>
            <a:r>
              <a:rPr lang="en-ID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URL (https://akreditasi.lamptkes.org)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DFE1D4-820E-4DBE-9EEE-76E2AE2CD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656"/>
            <a:ext cx="9144000" cy="387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307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/>
          <p:cNvSpPr txBox="1">
            <a:spLocks/>
          </p:cNvSpPr>
          <p:nvPr/>
        </p:nvSpPr>
        <p:spPr>
          <a:xfrm>
            <a:off x="-108520" y="-92546"/>
            <a:ext cx="9252520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D" altLang="ko-KR" sz="2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SIMAK Prodi </a:t>
            </a:r>
            <a:r>
              <a:rPr lang="en-ID" altLang="ko-KR" sz="26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Baru</a:t>
            </a:r>
            <a:r>
              <a:rPr lang="en-ID" altLang="ko-KR" sz="2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URL (https://akreditasi.lamptkes.org)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A865E1-9319-8474-7588-7EB963828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7352"/>
            <a:ext cx="9144000" cy="414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01114"/>
      </p:ext>
    </p:extLst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/>
          <p:cNvSpPr txBox="1">
            <a:spLocks/>
          </p:cNvSpPr>
          <p:nvPr/>
        </p:nvSpPr>
        <p:spPr>
          <a:xfrm>
            <a:off x="-108520" y="-92546"/>
            <a:ext cx="9577064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D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Alih</a:t>
            </a:r>
            <a:r>
              <a:rPr lang="en-ID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ID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Bentuk</a:t>
            </a:r>
            <a:r>
              <a:rPr lang="en-ID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URL (https://alihbentuk.lamptkes.org)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FA3913-6F26-5651-184A-3166CC0B2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3331"/>
            <a:ext cx="8185301" cy="474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81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/>
          <p:cNvSpPr txBox="1">
            <a:spLocks/>
          </p:cNvSpPr>
          <p:nvPr/>
        </p:nvSpPr>
        <p:spPr>
          <a:xfrm>
            <a:off x="-108520" y="-92546"/>
            <a:ext cx="9577064" cy="10081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D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Pemberian</a:t>
            </a:r>
            <a:r>
              <a:rPr lang="en-ID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ID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Akreditasi</a:t>
            </a:r>
            <a:r>
              <a:rPr lang="en-ID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ID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Peringkat</a:t>
            </a:r>
            <a:r>
              <a:rPr lang="en-ID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ID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Baik</a:t>
            </a:r>
            <a:r>
              <a:rPr lang="en-ID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ID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bagi</a:t>
            </a:r>
            <a:r>
              <a:rPr lang="en-ID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Program </a:t>
            </a:r>
            <a:r>
              <a:rPr lang="en-ID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Studi</a:t>
            </a:r>
            <a:r>
              <a:rPr lang="en-ID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ID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Baru</a:t>
            </a:r>
            <a:r>
              <a:rPr lang="en-ID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URL (https://skprodibaru.lamptkes.org)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5D7F81-5901-5304-430E-F972ED089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891" y="811598"/>
            <a:ext cx="5506218" cy="426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55071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2555776" y="339502"/>
            <a:ext cx="6588224" cy="5760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d-ID" sz="3600" spc="-5" dirty="0"/>
              <a:t>Akses SIMAK</a:t>
            </a:r>
            <a:r>
              <a:rPr lang="id-ID" sz="3600" spc="-65" dirty="0"/>
              <a:t> </a:t>
            </a:r>
            <a:r>
              <a:rPr lang="id-ID" sz="3600" dirty="0"/>
              <a:t>Online</a:t>
            </a:r>
            <a:endParaRPr lang="en-US" sz="3600" dirty="0"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131840" y="1275606"/>
            <a:ext cx="5256584" cy="720000"/>
            <a:chOff x="3131840" y="1491630"/>
            <a:chExt cx="5256584" cy="576064"/>
          </a:xfrm>
        </p:grpSpPr>
        <p:sp>
          <p:nvSpPr>
            <p:cNvPr id="2" name="Rectangle 1"/>
            <p:cNvSpPr/>
            <p:nvPr/>
          </p:nvSpPr>
          <p:spPr>
            <a:xfrm>
              <a:off x="3131840" y="1491630"/>
              <a:ext cx="5256584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5" name="Right Triangle 4"/>
            <p:cNvSpPr/>
            <p:nvPr/>
          </p:nvSpPr>
          <p:spPr>
            <a:xfrm rot="5400000">
              <a:off x="3203840" y="1419630"/>
              <a:ext cx="576000" cy="7200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26085" y="2163705"/>
            <a:ext cx="5256584" cy="720000"/>
            <a:chOff x="3131840" y="1491630"/>
            <a:chExt cx="5256584" cy="576064"/>
          </a:xfrm>
        </p:grpSpPr>
        <p:sp>
          <p:nvSpPr>
            <p:cNvPr id="18" name="Rectangle 17"/>
            <p:cNvSpPr/>
            <p:nvPr/>
          </p:nvSpPr>
          <p:spPr>
            <a:xfrm>
              <a:off x="3131840" y="1491630"/>
              <a:ext cx="5256584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9" name="Right Triangle 18"/>
            <p:cNvSpPr/>
            <p:nvPr/>
          </p:nvSpPr>
          <p:spPr>
            <a:xfrm rot="5400000">
              <a:off x="3203840" y="1419630"/>
              <a:ext cx="576000" cy="7200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20330" y="3051804"/>
            <a:ext cx="5256584" cy="720000"/>
            <a:chOff x="3131840" y="1491630"/>
            <a:chExt cx="5256584" cy="576064"/>
          </a:xfrm>
        </p:grpSpPr>
        <p:sp>
          <p:nvSpPr>
            <p:cNvPr id="21" name="Rectangle 20"/>
            <p:cNvSpPr/>
            <p:nvPr/>
          </p:nvSpPr>
          <p:spPr>
            <a:xfrm>
              <a:off x="3131840" y="1491630"/>
              <a:ext cx="5256584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22" name="Right Triangle 21"/>
            <p:cNvSpPr/>
            <p:nvPr/>
          </p:nvSpPr>
          <p:spPr>
            <a:xfrm rot="5400000">
              <a:off x="3203840" y="1419630"/>
              <a:ext cx="576000" cy="7200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131840" y="1275606"/>
            <a:ext cx="533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01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20330" y="2163705"/>
            <a:ext cx="533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02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08820" y="3051804"/>
            <a:ext cx="533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03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97310" y="3939903"/>
            <a:ext cx="533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04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851840" y="1275606"/>
            <a:ext cx="4392568" cy="707886"/>
            <a:chOff x="3851840" y="1275606"/>
            <a:chExt cx="4392568" cy="707886"/>
          </a:xfrm>
        </p:grpSpPr>
        <p:sp>
          <p:nvSpPr>
            <p:cNvPr id="30" name="TextBox 29"/>
            <p:cNvSpPr txBox="1"/>
            <p:nvPr/>
          </p:nvSpPr>
          <p:spPr>
            <a:xfrm>
              <a:off x="3851840" y="1275606"/>
              <a:ext cx="43925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Menggunakan</a:t>
              </a:r>
              <a:r>
                <a:rPr lang="en-US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Komputer</a:t>
              </a:r>
              <a:r>
                <a:rPr lang="en-US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/Laptop/Handphone 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851840" y="1625473"/>
              <a:ext cx="43925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851840" y="2250553"/>
            <a:ext cx="4392568" cy="546224"/>
            <a:chOff x="3851840" y="1356248"/>
            <a:chExt cx="4392568" cy="546224"/>
          </a:xfrm>
        </p:grpSpPr>
        <p:sp>
          <p:nvSpPr>
            <p:cNvPr id="37" name="TextBox 36"/>
            <p:cNvSpPr txBox="1"/>
            <p:nvPr/>
          </p:nvSpPr>
          <p:spPr>
            <a:xfrm>
              <a:off x="3851840" y="1356248"/>
              <a:ext cx="43925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Terhubung</a:t>
              </a:r>
              <a:r>
                <a:rPr lang="en-US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Koneksi</a:t>
              </a:r>
              <a:r>
                <a:rPr lang="en-US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Internet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851840" y="1625473"/>
              <a:ext cx="43925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851840" y="3088000"/>
            <a:ext cx="4392568" cy="707886"/>
            <a:chOff x="3851840" y="1356248"/>
            <a:chExt cx="4392568" cy="707886"/>
          </a:xfrm>
        </p:grpSpPr>
        <p:sp>
          <p:nvSpPr>
            <p:cNvPr id="40" name="TextBox 39"/>
            <p:cNvSpPr txBox="1"/>
            <p:nvPr/>
          </p:nvSpPr>
          <p:spPr>
            <a:xfrm>
              <a:off x="3851840" y="1356248"/>
              <a:ext cx="43925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Browser: Google Chrome, Firefox, Microsoft Edge, Opera dan Safari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51840" y="1625473"/>
              <a:ext cx="43925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2" name="object 5">
            <a:extLst>
              <a:ext uri="{FF2B5EF4-FFF2-40B4-BE49-F238E27FC236}">
                <a16:creationId xmlns:a16="http://schemas.microsoft.com/office/drawing/2014/main" id="{4A3E6F4F-FC24-46DC-A362-8BEE3A260CC2}"/>
              </a:ext>
            </a:extLst>
          </p:cNvPr>
          <p:cNvSpPr/>
          <p:nvPr/>
        </p:nvSpPr>
        <p:spPr>
          <a:xfrm>
            <a:off x="3198591" y="3997766"/>
            <a:ext cx="827193" cy="8271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6">
            <a:extLst>
              <a:ext uri="{FF2B5EF4-FFF2-40B4-BE49-F238E27FC236}">
                <a16:creationId xmlns:a16="http://schemas.microsoft.com/office/drawing/2014/main" id="{CBD9477A-4965-4E86-8211-C6CF6D2A1C1E}"/>
              </a:ext>
            </a:extLst>
          </p:cNvPr>
          <p:cNvSpPr/>
          <p:nvPr/>
        </p:nvSpPr>
        <p:spPr>
          <a:xfrm>
            <a:off x="4198797" y="3950707"/>
            <a:ext cx="907107" cy="9062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7">
            <a:extLst>
              <a:ext uri="{FF2B5EF4-FFF2-40B4-BE49-F238E27FC236}">
                <a16:creationId xmlns:a16="http://schemas.microsoft.com/office/drawing/2014/main" id="{2A133627-6142-40BC-9F49-223560C61DB8}"/>
              </a:ext>
            </a:extLst>
          </p:cNvPr>
          <p:cNvSpPr/>
          <p:nvPr/>
        </p:nvSpPr>
        <p:spPr>
          <a:xfrm>
            <a:off x="7482168" y="3917852"/>
            <a:ext cx="906256" cy="9071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 descr="Hasil gambar untuk microsoft edge">
            <a:extLst>
              <a:ext uri="{FF2B5EF4-FFF2-40B4-BE49-F238E27FC236}">
                <a16:creationId xmlns:a16="http://schemas.microsoft.com/office/drawing/2014/main" id="{28034F04-44EB-49E6-91BF-B10B645E9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775" y="3950707"/>
            <a:ext cx="906257" cy="90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sil gambar untuk opera">
            <a:extLst>
              <a:ext uri="{FF2B5EF4-FFF2-40B4-BE49-F238E27FC236}">
                <a16:creationId xmlns:a16="http://schemas.microsoft.com/office/drawing/2014/main" id="{C41A7AA0-1612-4B64-A9B5-D25FA99D5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895" y="3950707"/>
            <a:ext cx="906257" cy="90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2392E962-1D8F-46A1-906F-2E5E71440A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963" y="0"/>
            <a:ext cx="961889" cy="91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559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/>
          <p:cNvSpPr txBox="1">
            <a:spLocks/>
          </p:cNvSpPr>
          <p:nvPr/>
        </p:nvSpPr>
        <p:spPr>
          <a:xfrm>
            <a:off x="-108520" y="-92546"/>
            <a:ext cx="9577064" cy="10081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D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Pemberian</a:t>
            </a:r>
            <a:r>
              <a:rPr lang="en-ID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ID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Akreditasi</a:t>
            </a:r>
            <a:r>
              <a:rPr lang="en-ID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ID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Peringkat</a:t>
            </a:r>
            <a:r>
              <a:rPr lang="en-ID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ID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Baik</a:t>
            </a:r>
            <a:r>
              <a:rPr lang="en-ID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ID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bagi</a:t>
            </a:r>
            <a:r>
              <a:rPr lang="en-ID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Program </a:t>
            </a:r>
            <a:r>
              <a:rPr lang="en-ID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Studi</a:t>
            </a:r>
            <a:r>
              <a:rPr lang="en-ID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ID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Baru</a:t>
            </a:r>
            <a:r>
              <a:rPr lang="en-ID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URL (https://skprodibaru.lamptkes.org)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59C4F8-F228-5EF8-4DA3-858F68748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915566"/>
            <a:ext cx="7450071" cy="422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02394"/>
      </p:ext>
    </p:extLst>
  </p:cSld>
  <p:clrMapOvr>
    <a:masterClrMapping/>
  </p:clrMapOvr>
  <p:transition spd="slow"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/>
          <p:cNvSpPr txBox="1">
            <a:spLocks/>
          </p:cNvSpPr>
          <p:nvPr/>
        </p:nvSpPr>
        <p:spPr>
          <a:xfrm>
            <a:off x="-108520" y="-92546"/>
            <a:ext cx="9577064" cy="10081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D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Pemberian</a:t>
            </a:r>
            <a:r>
              <a:rPr lang="en-ID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ID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Akreditasi</a:t>
            </a:r>
            <a:r>
              <a:rPr lang="en-ID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ID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Peringkat</a:t>
            </a:r>
            <a:r>
              <a:rPr lang="en-ID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ID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Baik</a:t>
            </a:r>
            <a:r>
              <a:rPr lang="en-ID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ID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bagi</a:t>
            </a:r>
            <a:r>
              <a:rPr lang="en-ID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Program </a:t>
            </a:r>
            <a:r>
              <a:rPr lang="en-ID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Studi</a:t>
            </a:r>
            <a:r>
              <a:rPr lang="en-ID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ID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Baru</a:t>
            </a:r>
            <a:r>
              <a:rPr lang="en-ID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URL (https://skprodibaru.lamptkes.org)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B0881E7-2CCA-EC4E-A653-501E43E1D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71550"/>
            <a:ext cx="6904016" cy="4227934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C26332F7-AAA9-3677-1493-0EB68E5C2DC5}"/>
              </a:ext>
            </a:extLst>
          </p:cNvPr>
          <p:cNvSpPr/>
          <p:nvPr/>
        </p:nvSpPr>
        <p:spPr>
          <a:xfrm>
            <a:off x="3419872" y="4308534"/>
            <a:ext cx="360040" cy="144016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5BA892-896D-83FF-1052-C734068C1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802925"/>
            <a:ext cx="8218895" cy="3732491"/>
          </a:xfrm>
          <a:prstGeom prst="rect">
            <a:avLst/>
          </a:prstGeom>
        </p:spPr>
      </p:pic>
      <p:pic>
        <p:nvPicPr>
          <p:cNvPr id="13" name="Picture 12" descr="Graphical user interface, application">
            <a:extLst>
              <a:ext uri="{FF2B5EF4-FFF2-40B4-BE49-F238E27FC236}">
                <a16:creationId xmlns:a16="http://schemas.microsoft.com/office/drawing/2014/main" id="{E5F38925-EC80-0AD9-4F03-2582D3866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8" y="802925"/>
            <a:ext cx="8330821" cy="4227934"/>
          </a:xfrm>
          <a:prstGeom prst="rect">
            <a:avLst/>
          </a:prstGeom>
        </p:spPr>
      </p:pic>
      <p:sp>
        <p:nvSpPr>
          <p:cNvPr id="15" name="Arrow: Up 14">
            <a:extLst>
              <a:ext uri="{FF2B5EF4-FFF2-40B4-BE49-F238E27FC236}">
                <a16:creationId xmlns:a16="http://schemas.microsoft.com/office/drawing/2014/main" id="{7428535E-4B53-1992-A12F-A9F2B32C55B4}"/>
              </a:ext>
            </a:extLst>
          </p:cNvPr>
          <p:cNvSpPr/>
          <p:nvPr/>
        </p:nvSpPr>
        <p:spPr>
          <a:xfrm>
            <a:off x="899592" y="4597699"/>
            <a:ext cx="288032" cy="33950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23E1DCE-D4C2-E7D8-2D7B-C2668E9E2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346" y="771550"/>
            <a:ext cx="8655126" cy="442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907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3561194"/>
            <a:ext cx="9144000" cy="576063"/>
          </a:xfrm>
        </p:spPr>
        <p:txBody>
          <a:bodyPr/>
          <a:lstStyle/>
          <a:p>
            <a:r>
              <a:rPr lang="en-US" altLang="ko-KR" sz="3600" dirty="0"/>
              <a:t>Thank you</a:t>
            </a:r>
            <a:endParaRPr lang="ko-KR" alt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48" y="4122018"/>
            <a:ext cx="9144000" cy="288032"/>
          </a:xfrm>
        </p:spPr>
        <p:txBody>
          <a:bodyPr/>
          <a:lstStyle/>
          <a:p>
            <a:pPr lvl="0"/>
            <a:r>
              <a:rPr lang="en-US" altLang="ko-KR" dirty="0"/>
              <a:t>Tim IT LAM-</a:t>
            </a:r>
            <a:r>
              <a:rPr lang="en-US" altLang="ko-KR" dirty="0" err="1"/>
              <a:t>PTKes</a:t>
            </a:r>
            <a:endParaRPr lang="en-US" altLang="ko-KR" dirty="0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1E366E2F-F6B6-412C-A7DC-475D9E4679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084672"/>
            <a:ext cx="2016224" cy="191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5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962FBE2-DCB4-E608-D622-69E1B0E3AE7F}"/>
              </a:ext>
            </a:extLst>
          </p:cNvPr>
          <p:cNvSpPr txBox="1">
            <a:spLocks/>
          </p:cNvSpPr>
          <p:nvPr/>
        </p:nvSpPr>
        <p:spPr>
          <a:xfrm>
            <a:off x="2267744" y="123478"/>
            <a:ext cx="6696744" cy="48965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b="1" dirty="0"/>
              <a:t>Proses </a:t>
            </a:r>
            <a:r>
              <a:rPr lang="en-US" sz="2200" b="1" dirty="0" err="1"/>
              <a:t>Akreditasi</a:t>
            </a:r>
            <a:r>
              <a:rPr lang="en-US" sz="2200" b="1" dirty="0"/>
              <a:t> </a:t>
            </a:r>
            <a:r>
              <a:rPr lang="en-US" sz="2200" b="1" dirty="0" err="1"/>
              <a:t>Reguler</a:t>
            </a:r>
            <a:endParaRPr lang="en-US" sz="2200" b="1" dirty="0"/>
          </a:p>
          <a:p>
            <a:pPr marL="0" indent="0" algn="just">
              <a:buNone/>
            </a:pPr>
            <a:endParaRPr lang="en-US" altLang="ko-KR" sz="1700" b="1" dirty="0"/>
          </a:p>
          <a:p>
            <a:pPr marL="457200" indent="-457200" algn="just">
              <a:buFont typeface="+mj-lt"/>
              <a:buAutoNum type="alphaUcPeriod"/>
            </a:pPr>
            <a:r>
              <a:rPr lang="en-US" altLang="ko-KR" sz="1700" b="1" dirty="0" err="1"/>
              <a:t>Registrasi</a:t>
            </a:r>
            <a:r>
              <a:rPr lang="en-US" altLang="ko-KR" sz="1700" b="1" dirty="0"/>
              <a:t> </a:t>
            </a:r>
            <a:r>
              <a:rPr lang="en-US" altLang="ko-KR" sz="1700" b="1" dirty="0" err="1"/>
              <a:t>Baru</a:t>
            </a:r>
            <a:endParaRPr lang="en-US" altLang="ko-KR" sz="1700" b="1" dirty="0"/>
          </a:p>
          <a:p>
            <a:pPr marL="0" indent="0" algn="just">
              <a:buNone/>
            </a:pPr>
            <a:r>
              <a:rPr lang="en-US" altLang="ko-KR" sz="1700" dirty="0" err="1"/>
              <a:t>Bagi</a:t>
            </a:r>
            <a:r>
              <a:rPr lang="en-US" altLang="ko-KR" sz="1700" dirty="0"/>
              <a:t> Program </a:t>
            </a:r>
            <a:r>
              <a:rPr lang="en-US" altLang="ko-KR" sz="1700" dirty="0" err="1"/>
              <a:t>Studi</a:t>
            </a:r>
            <a:r>
              <a:rPr lang="en-US" altLang="ko-KR" sz="1700" dirty="0"/>
              <a:t> yang </a:t>
            </a:r>
            <a:r>
              <a:rPr lang="en-US" altLang="ko-KR" sz="1700" dirty="0" err="1"/>
              <a:t>belum</a:t>
            </a:r>
            <a:r>
              <a:rPr lang="en-US" altLang="ko-KR" sz="1700" dirty="0"/>
              <a:t> </a:t>
            </a:r>
            <a:r>
              <a:rPr lang="en-US" altLang="ko-KR" sz="1700" dirty="0" err="1"/>
              <a:t>pernah</a:t>
            </a:r>
            <a:r>
              <a:rPr lang="en-US" altLang="ko-KR" sz="1700" dirty="0"/>
              <a:t> </a:t>
            </a:r>
            <a:r>
              <a:rPr lang="en-US" altLang="ko-KR" sz="1700" dirty="0" err="1"/>
              <a:t>melakukan</a:t>
            </a:r>
            <a:r>
              <a:rPr lang="en-US" altLang="ko-KR" sz="1700" dirty="0"/>
              <a:t> </a:t>
            </a:r>
            <a:r>
              <a:rPr lang="en-US" altLang="ko-KR" sz="1700" dirty="0" err="1"/>
              <a:t>akreditasi</a:t>
            </a:r>
            <a:r>
              <a:rPr lang="en-US" altLang="ko-KR" sz="1700" dirty="0"/>
              <a:t> di LAM-</a:t>
            </a:r>
            <a:r>
              <a:rPr lang="en-US" altLang="ko-KR" sz="1700" dirty="0" err="1"/>
              <a:t>PTKes</a:t>
            </a:r>
            <a:r>
              <a:rPr lang="en-US" altLang="ko-KR" sz="1700" dirty="0"/>
              <a:t>, </a:t>
            </a:r>
            <a:r>
              <a:rPr lang="en-US" altLang="ko-KR" sz="1700" dirty="0" err="1"/>
              <a:t>atau</a:t>
            </a:r>
            <a:r>
              <a:rPr lang="en-US" altLang="ko-KR" sz="1700" dirty="0"/>
              <a:t> Prodi </a:t>
            </a:r>
            <a:r>
              <a:rPr lang="en-US" altLang="ko-KR" sz="1700" dirty="0" err="1"/>
              <a:t>Baru</a:t>
            </a:r>
            <a:r>
              <a:rPr lang="en-US" altLang="ko-KR" sz="1700" dirty="0"/>
              <a:t> </a:t>
            </a:r>
            <a:r>
              <a:rPr lang="en-US" altLang="ko-KR" sz="1700" dirty="0" err="1"/>
              <a:t>Bidang</a:t>
            </a:r>
            <a:r>
              <a:rPr lang="en-US" altLang="ko-KR" sz="1700" dirty="0"/>
              <a:t> Kesehatan </a:t>
            </a:r>
            <a:r>
              <a:rPr lang="en-US" altLang="ko-KR" sz="1700" dirty="0" err="1"/>
              <a:t>dari</a:t>
            </a:r>
            <a:r>
              <a:rPr lang="en-US" altLang="ko-KR" sz="1700" dirty="0"/>
              <a:t> PTN-BH/Non PTN-BH/PTS yang </a:t>
            </a:r>
            <a:r>
              <a:rPr lang="en-US" altLang="ko-KR" sz="1700" dirty="0" err="1"/>
              <a:t>akan</a:t>
            </a:r>
            <a:r>
              <a:rPr lang="en-US" altLang="ko-KR" sz="1700" dirty="0"/>
              <a:t> </a:t>
            </a:r>
            <a:r>
              <a:rPr lang="en-US" altLang="ko-KR" sz="1700" dirty="0" err="1"/>
              <a:t>melakukan</a:t>
            </a:r>
            <a:r>
              <a:rPr lang="en-US" altLang="ko-KR" sz="1700" dirty="0"/>
              <a:t> </a:t>
            </a:r>
            <a:r>
              <a:rPr lang="en-US" altLang="ko-KR" sz="1700" dirty="0" err="1"/>
              <a:t>Akreditasi</a:t>
            </a:r>
            <a:r>
              <a:rPr lang="en-US" altLang="ko-KR" sz="1700" dirty="0"/>
              <a:t> </a:t>
            </a:r>
            <a:r>
              <a:rPr lang="en-US" altLang="ko-KR" sz="1700" dirty="0" err="1"/>
              <a:t>setelah</a:t>
            </a:r>
            <a:r>
              <a:rPr lang="en-US" altLang="ko-KR" sz="1700" dirty="0"/>
              <a:t> 2 </a:t>
            </a:r>
            <a:r>
              <a:rPr lang="en-US" altLang="ko-KR" sz="1700" dirty="0" err="1"/>
              <a:t>tahun</a:t>
            </a:r>
            <a:r>
              <a:rPr lang="en-US" altLang="ko-KR" sz="1700" dirty="0"/>
              <a:t> </a:t>
            </a:r>
            <a:r>
              <a:rPr lang="en-US" altLang="ko-KR" sz="1700" dirty="0" err="1"/>
              <a:t>mendapatkan</a:t>
            </a:r>
            <a:r>
              <a:rPr lang="en-US" altLang="ko-KR" sz="1700" dirty="0"/>
              <a:t> SK </a:t>
            </a:r>
            <a:r>
              <a:rPr lang="en-US" altLang="ko-KR" sz="1700" dirty="0" err="1"/>
              <a:t>Penyelenggaraan</a:t>
            </a:r>
            <a:r>
              <a:rPr lang="en-US" altLang="ko-KR" sz="1700" dirty="0"/>
              <a:t> Prodi </a:t>
            </a:r>
            <a:r>
              <a:rPr lang="en-US" altLang="ko-KR" sz="1700" dirty="0" err="1"/>
              <a:t>atau</a:t>
            </a:r>
            <a:r>
              <a:rPr lang="en-US" altLang="ko-KR" sz="1700" dirty="0"/>
              <a:t> 2 </a:t>
            </a:r>
            <a:r>
              <a:rPr lang="en-US" altLang="ko-KR" sz="1700" dirty="0" err="1"/>
              <a:t>tahun</a:t>
            </a:r>
            <a:r>
              <a:rPr lang="en-US" altLang="ko-KR" sz="1700" dirty="0"/>
              <a:t> </a:t>
            </a:r>
            <a:r>
              <a:rPr lang="en-US" altLang="ko-KR" sz="1700" dirty="0" err="1"/>
              <a:t>setelah</a:t>
            </a:r>
            <a:r>
              <a:rPr lang="en-US" altLang="ko-KR" sz="1700" dirty="0"/>
              <a:t> </a:t>
            </a:r>
            <a:r>
              <a:rPr lang="en-US" altLang="ko-KR" sz="1700" dirty="0" err="1"/>
              <a:t>menerima</a:t>
            </a:r>
            <a:r>
              <a:rPr lang="en-US" altLang="ko-KR" sz="1700" dirty="0"/>
              <a:t> </a:t>
            </a:r>
            <a:r>
              <a:rPr lang="en-US" altLang="ko-KR" sz="1700" dirty="0" err="1"/>
              <a:t>mahasiswa</a:t>
            </a:r>
            <a:r>
              <a:rPr lang="en-US" altLang="ko-KR" sz="1700" dirty="0"/>
              <a:t> </a:t>
            </a:r>
            <a:r>
              <a:rPr lang="en-US" altLang="ko-KR" sz="1700" dirty="0" err="1"/>
              <a:t>pertama</a:t>
            </a:r>
            <a:r>
              <a:rPr lang="en-US" altLang="ko-KR" sz="1700" dirty="0"/>
              <a:t> kali, dan untuk </a:t>
            </a:r>
            <a:r>
              <a:rPr lang="en-US" altLang="ko-KR" sz="1700" dirty="0" err="1"/>
              <a:t>prodi</a:t>
            </a:r>
            <a:r>
              <a:rPr lang="en-US" altLang="ko-KR" sz="1700" dirty="0"/>
              <a:t> yang </a:t>
            </a:r>
            <a:r>
              <a:rPr lang="en-US" altLang="ko-KR" sz="1700" dirty="0" err="1"/>
              <a:t>sudah</a:t>
            </a:r>
            <a:r>
              <a:rPr lang="en-US" altLang="ko-KR" sz="1700" dirty="0"/>
              <a:t> </a:t>
            </a:r>
            <a:r>
              <a:rPr lang="en-US" altLang="ko-KR" sz="1700" dirty="0" err="1"/>
              <a:t>alih</a:t>
            </a:r>
            <a:r>
              <a:rPr lang="en-US" altLang="ko-KR" sz="1700" dirty="0"/>
              <a:t> </a:t>
            </a:r>
            <a:r>
              <a:rPr lang="en-US" altLang="ko-KR" sz="1700" dirty="0" err="1"/>
              <a:t>bentuk</a:t>
            </a:r>
            <a:r>
              <a:rPr lang="en-US" altLang="ko-KR" sz="1700" dirty="0"/>
              <a:t> </a:t>
            </a:r>
            <a:r>
              <a:rPr lang="en-US" altLang="ko-KR" sz="1700" dirty="0" err="1"/>
              <a:t>dapat</a:t>
            </a:r>
            <a:r>
              <a:rPr lang="en-US" altLang="ko-KR" sz="1700" dirty="0"/>
              <a:t> </a:t>
            </a:r>
            <a:r>
              <a:rPr lang="en-US" altLang="ko-KR" sz="1700" dirty="0" err="1"/>
              <a:t>melakukan</a:t>
            </a:r>
            <a:r>
              <a:rPr lang="en-US" altLang="ko-KR" sz="1700" dirty="0"/>
              <a:t> </a:t>
            </a:r>
            <a:r>
              <a:rPr lang="en-US" altLang="ko-KR" sz="1700" dirty="0" err="1"/>
              <a:t>registrasi</a:t>
            </a:r>
            <a:r>
              <a:rPr lang="en-US" altLang="ko-KR" sz="1700" dirty="0"/>
              <a:t> </a:t>
            </a:r>
            <a:r>
              <a:rPr lang="en-US" altLang="ko-KR" sz="1700" dirty="0" err="1"/>
              <a:t>baru</a:t>
            </a:r>
            <a:r>
              <a:rPr lang="en-US" altLang="ko-KR" sz="1700" dirty="0"/>
              <a:t> pada SIMAK.</a:t>
            </a:r>
          </a:p>
          <a:p>
            <a:pPr marL="457200" indent="-457200" algn="just">
              <a:buFont typeface="+mj-lt"/>
              <a:buAutoNum type="alphaUcPeriod" startAt="2"/>
            </a:pPr>
            <a:r>
              <a:rPr lang="en-US" altLang="ko-KR" sz="1700" b="1" dirty="0" err="1"/>
              <a:t>Reakreditasi</a:t>
            </a:r>
            <a:r>
              <a:rPr lang="en-US" altLang="ko-KR" sz="1700" b="1" dirty="0"/>
              <a:t> </a:t>
            </a:r>
          </a:p>
          <a:p>
            <a:pPr marL="0" indent="0" algn="just">
              <a:buNone/>
            </a:pPr>
            <a:r>
              <a:rPr lang="en-US" altLang="ko-KR" sz="1700" dirty="0"/>
              <a:t>Untuk Prodi yang </a:t>
            </a:r>
            <a:r>
              <a:rPr lang="en-US" altLang="ko-KR" sz="1700" dirty="0" err="1"/>
              <a:t>sudah</a:t>
            </a:r>
            <a:r>
              <a:rPr lang="en-US" altLang="ko-KR" sz="1700" dirty="0"/>
              <a:t> </a:t>
            </a:r>
            <a:r>
              <a:rPr lang="en-US" altLang="ko-KR" sz="1700" dirty="0" err="1"/>
              <a:t>registrasi</a:t>
            </a:r>
            <a:r>
              <a:rPr lang="en-US" altLang="ko-KR" sz="1700" dirty="0"/>
              <a:t> </a:t>
            </a:r>
            <a:r>
              <a:rPr lang="en-US" altLang="ko-KR" sz="1700" dirty="0" err="1"/>
              <a:t>baru</a:t>
            </a:r>
            <a:r>
              <a:rPr lang="en-US" altLang="ko-KR" sz="1700" dirty="0"/>
              <a:t> dan </a:t>
            </a:r>
            <a:r>
              <a:rPr lang="en-US" altLang="ko-KR" sz="1700" dirty="0" err="1"/>
              <a:t>tidak</a:t>
            </a:r>
            <a:r>
              <a:rPr lang="en-US" altLang="ko-KR" sz="1700" dirty="0"/>
              <a:t> </a:t>
            </a:r>
            <a:r>
              <a:rPr lang="en-US" altLang="ko-KR" sz="1700" dirty="0" err="1"/>
              <a:t>berubah</a:t>
            </a:r>
            <a:r>
              <a:rPr lang="en-US" altLang="ko-KR" sz="1700" dirty="0"/>
              <a:t> </a:t>
            </a:r>
            <a:r>
              <a:rPr lang="en-US" altLang="ko-KR" sz="1700" dirty="0" err="1"/>
              <a:t>bentuk</a:t>
            </a:r>
            <a:r>
              <a:rPr lang="en-US" altLang="ko-KR" sz="1700" dirty="0"/>
              <a:t> </a:t>
            </a:r>
            <a:r>
              <a:rPr lang="en-US" altLang="ko-KR" sz="1700" dirty="0" err="1"/>
              <a:t>institusi</a:t>
            </a:r>
            <a:r>
              <a:rPr lang="en-US" altLang="ko-KR" sz="1700" dirty="0"/>
              <a:t> </a:t>
            </a:r>
            <a:r>
              <a:rPr lang="en-US" altLang="ko-KR" sz="1700" dirty="0" err="1"/>
              <a:t>dapat</a:t>
            </a:r>
            <a:r>
              <a:rPr lang="en-US" altLang="ko-KR" sz="1700" dirty="0"/>
              <a:t> </a:t>
            </a:r>
            <a:r>
              <a:rPr lang="en-US" altLang="ko-KR" sz="1700" dirty="0" err="1"/>
              <a:t>menggunakan</a:t>
            </a:r>
            <a:r>
              <a:rPr lang="en-US" altLang="ko-KR" sz="1700" dirty="0"/>
              <a:t> username dan password yang lama. Untuk Prodi yang </a:t>
            </a:r>
            <a:r>
              <a:rPr lang="en-US" altLang="ko-KR" sz="1700" dirty="0" err="1"/>
              <a:t>lupa</a:t>
            </a:r>
            <a:r>
              <a:rPr lang="en-US" altLang="ko-KR" sz="1700" dirty="0"/>
              <a:t> </a:t>
            </a:r>
            <a:r>
              <a:rPr lang="en-US" altLang="ko-KR" sz="1700" dirty="0" err="1"/>
              <a:t>dengan</a:t>
            </a:r>
            <a:r>
              <a:rPr lang="en-US" altLang="ko-KR" sz="1700" dirty="0"/>
              <a:t> username dan password SIMAK </a:t>
            </a:r>
            <a:r>
              <a:rPr lang="en-US" altLang="ko-KR" sz="1700" dirty="0" err="1"/>
              <a:t>dapat</a:t>
            </a:r>
            <a:r>
              <a:rPr lang="en-US" altLang="ko-KR" sz="1700" dirty="0"/>
              <a:t> </a:t>
            </a:r>
            <a:r>
              <a:rPr lang="en-US" altLang="ko-KR" sz="1700" dirty="0" err="1"/>
              <a:t>melakukan</a:t>
            </a:r>
            <a:r>
              <a:rPr lang="en-US" altLang="ko-KR" sz="1700" dirty="0"/>
              <a:t> proses “</a:t>
            </a:r>
            <a:r>
              <a:rPr lang="en-US" altLang="ko-KR" sz="1700" dirty="0" err="1"/>
              <a:t>lupa</a:t>
            </a:r>
            <a:r>
              <a:rPr lang="en-US" altLang="ko-KR" sz="1700" dirty="0"/>
              <a:t> password” pada SIMAK, </a:t>
            </a:r>
            <a:r>
              <a:rPr lang="en-US" altLang="ko-KR" sz="1700" dirty="0" err="1"/>
              <a:t>bila</a:t>
            </a:r>
            <a:r>
              <a:rPr lang="en-US" altLang="ko-KR" sz="1700" dirty="0"/>
              <a:t> </a:t>
            </a:r>
            <a:r>
              <a:rPr lang="en-US" altLang="ko-KR" sz="1700" dirty="0" err="1"/>
              <a:t>smua</a:t>
            </a:r>
            <a:r>
              <a:rPr lang="en-US" altLang="ko-KR" sz="1700" dirty="0"/>
              <a:t> </a:t>
            </a:r>
            <a:r>
              <a:rPr lang="en-US" altLang="ko-KR" sz="1700" dirty="0" err="1"/>
              <a:t>panitia</a:t>
            </a:r>
            <a:r>
              <a:rPr lang="en-US" altLang="ko-KR" sz="1700" dirty="0"/>
              <a:t> </a:t>
            </a:r>
            <a:r>
              <a:rPr lang="en-US" altLang="ko-KR" sz="1700" dirty="0" err="1"/>
              <a:t>akreditasi</a:t>
            </a:r>
            <a:r>
              <a:rPr lang="en-US" altLang="ko-KR" sz="1700" dirty="0"/>
              <a:t> </a:t>
            </a:r>
            <a:r>
              <a:rPr lang="en-US" altLang="ko-KR" sz="1700" dirty="0" err="1"/>
              <a:t>prodi</a:t>
            </a:r>
            <a:r>
              <a:rPr lang="en-US" altLang="ko-KR" sz="1700" dirty="0"/>
              <a:t> </a:t>
            </a:r>
            <a:r>
              <a:rPr lang="en-US" altLang="ko-KR" sz="1700" dirty="0" err="1"/>
              <a:t>sebelumnya</a:t>
            </a:r>
            <a:r>
              <a:rPr lang="en-US" altLang="ko-KR" sz="1700" dirty="0"/>
              <a:t> </a:t>
            </a:r>
            <a:r>
              <a:rPr lang="en-US" altLang="ko-KR" sz="1700" dirty="0" err="1"/>
              <a:t>sudah</a:t>
            </a:r>
            <a:r>
              <a:rPr lang="en-US" altLang="ko-KR" sz="1700" dirty="0"/>
              <a:t> </a:t>
            </a:r>
            <a:r>
              <a:rPr lang="en-US" altLang="ko-KR" sz="1700" dirty="0" err="1"/>
              <a:t>tidak</a:t>
            </a:r>
            <a:r>
              <a:rPr lang="en-US" altLang="ko-KR" sz="1700" dirty="0"/>
              <a:t> </a:t>
            </a:r>
            <a:r>
              <a:rPr lang="en-US" altLang="ko-KR" sz="1700" dirty="0" err="1"/>
              <a:t>aktif</a:t>
            </a:r>
            <a:r>
              <a:rPr lang="en-US" altLang="ko-KR" sz="1700" dirty="0"/>
              <a:t>, </a:t>
            </a:r>
            <a:r>
              <a:rPr lang="en-US" altLang="ko-KR" sz="1700" dirty="0" err="1"/>
              <a:t>dapat</a:t>
            </a:r>
            <a:r>
              <a:rPr lang="en-US" altLang="ko-KR" sz="1700" dirty="0"/>
              <a:t> </a:t>
            </a:r>
            <a:r>
              <a:rPr lang="en-US" altLang="ko-KR" sz="1700" dirty="0" err="1"/>
              <a:t>bersurat</a:t>
            </a:r>
            <a:r>
              <a:rPr lang="en-US" altLang="ko-KR" sz="1700" dirty="0"/>
              <a:t> </a:t>
            </a:r>
            <a:r>
              <a:rPr lang="en-US" altLang="ko-KR" sz="1700" dirty="0" err="1"/>
              <a:t>resmi</a:t>
            </a:r>
            <a:r>
              <a:rPr lang="en-US" altLang="ko-KR" sz="1700" dirty="0"/>
              <a:t> ke </a:t>
            </a:r>
            <a:r>
              <a:rPr lang="en-US" altLang="ko-KR" sz="1700" dirty="0">
                <a:hlinkClick r:id="rId2"/>
              </a:rPr>
              <a:t>sekretariat@lamptkes.org</a:t>
            </a:r>
            <a:r>
              <a:rPr lang="en-US" altLang="ko-KR" sz="1700" dirty="0"/>
              <a:t> untuk </a:t>
            </a:r>
            <a:r>
              <a:rPr lang="en-US" altLang="ko-KR" sz="1700" dirty="0" err="1"/>
              <a:t>permintaan</a:t>
            </a:r>
            <a:r>
              <a:rPr lang="en-US" altLang="ko-KR" sz="1700" dirty="0"/>
              <a:t> username dan password yang lama</a:t>
            </a:r>
          </a:p>
        </p:txBody>
      </p:sp>
    </p:spTree>
    <p:extLst>
      <p:ext uri="{BB962C8B-B14F-4D97-AF65-F5344CB8AC3E}">
        <p14:creationId xmlns:p14="http://schemas.microsoft.com/office/powerpoint/2010/main" val="1057078704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Web Browser </a:t>
            </a:r>
            <a:r>
              <a:rPr lang="en-US" altLang="ko-KR" dirty="0" err="1"/>
              <a:t>SIMAk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altLang="ko-KR" sz="3200" dirty="0"/>
              <a:t>https://akreditasi.lamptkes.org </a:t>
            </a:r>
            <a:r>
              <a:rPr lang="en-US" altLang="ko-KR" sz="3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en-US" altLang="ko-KR" sz="3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Klik </a:t>
            </a:r>
            <a:r>
              <a:rPr lang="en-US" altLang="ko-KR" sz="32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disini</a:t>
            </a:r>
            <a:r>
              <a:rPr lang="en-US" altLang="ko-KR" sz="3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en-US" altLang="ko-KR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6932EE-94E2-2BEF-818A-0EDF93365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8" y="1203598"/>
            <a:ext cx="9144000" cy="398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89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F2F768-4FE4-5515-AF7C-883F9CD086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27534"/>
            <a:ext cx="9144000" cy="1728192"/>
          </a:xfrm>
        </p:spPr>
        <p:txBody>
          <a:bodyPr/>
          <a:lstStyle/>
          <a:p>
            <a:r>
              <a:rPr lang="en-US" dirty="0"/>
              <a:t>PROSES REGISTRASI BARU </a:t>
            </a:r>
          </a:p>
          <a:p>
            <a:r>
              <a:rPr lang="en-US" dirty="0"/>
              <a:t>PROGRAM STUDI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567484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/>
          <p:cNvSpPr txBox="1">
            <a:spLocks/>
          </p:cNvSpPr>
          <p:nvPr/>
        </p:nvSpPr>
        <p:spPr>
          <a:xfrm>
            <a:off x="323528" y="0"/>
            <a:ext cx="8820472" cy="48351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Proses </a:t>
            </a:r>
            <a:r>
              <a:rPr lang="en-US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Administrasi</a:t>
            </a:r>
            <a:endParaRPr lang="ko-KR" alt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3CFAE4E-C5E6-495C-AB44-ED0C5B7ED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6" y="478230"/>
            <a:ext cx="4427984" cy="4272863"/>
          </a:xfrm>
          <a:prstGeom prst="rect">
            <a:avLst/>
          </a:prstGeom>
        </p:spPr>
      </p:pic>
      <p:sp>
        <p:nvSpPr>
          <p:cNvPr id="15" name="Arrow: Up 14">
            <a:extLst>
              <a:ext uri="{FF2B5EF4-FFF2-40B4-BE49-F238E27FC236}">
                <a16:creationId xmlns:a16="http://schemas.microsoft.com/office/drawing/2014/main" id="{73AFEEB4-7C0A-470F-9B8C-513391A6D848}"/>
              </a:ext>
            </a:extLst>
          </p:cNvPr>
          <p:cNvSpPr/>
          <p:nvPr/>
        </p:nvSpPr>
        <p:spPr>
          <a:xfrm>
            <a:off x="2051720" y="4659982"/>
            <a:ext cx="288032" cy="483518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67B7857-253C-4A1C-9DEF-D41766838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819" y="0"/>
            <a:ext cx="5138181" cy="5143500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E1FAC318-85E1-48F1-B791-5E88160E8432}"/>
              </a:ext>
            </a:extLst>
          </p:cNvPr>
          <p:cNvSpPr/>
          <p:nvPr/>
        </p:nvSpPr>
        <p:spPr>
          <a:xfrm>
            <a:off x="2339752" y="987574"/>
            <a:ext cx="648072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2" name="Picture 21" descr="A screenshot of a cell phone&#10;&#10;Description automatically generated">
            <a:extLst>
              <a:ext uri="{FF2B5EF4-FFF2-40B4-BE49-F238E27FC236}">
                <a16:creationId xmlns:a16="http://schemas.microsoft.com/office/drawing/2014/main" id="{7DC7A350-6AC1-4F0F-BF56-7C0C134856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214"/>
            <a:ext cx="9144000" cy="4305072"/>
          </a:xfrm>
          <a:prstGeom prst="rect">
            <a:avLst/>
          </a:prstGeom>
        </p:spPr>
      </p:pic>
      <p:sp>
        <p:nvSpPr>
          <p:cNvPr id="23" name="Arrow: Left 22">
            <a:extLst>
              <a:ext uri="{FF2B5EF4-FFF2-40B4-BE49-F238E27FC236}">
                <a16:creationId xmlns:a16="http://schemas.microsoft.com/office/drawing/2014/main" id="{9803FFF5-2234-4B98-8161-B7A90738B659}"/>
              </a:ext>
            </a:extLst>
          </p:cNvPr>
          <p:cNvSpPr/>
          <p:nvPr/>
        </p:nvSpPr>
        <p:spPr>
          <a:xfrm>
            <a:off x="3563888" y="3435846"/>
            <a:ext cx="648072" cy="28803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5" name="Picture 2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4A3902F-AA6D-4182-BEB5-DBA853F1BD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48" y="363434"/>
            <a:ext cx="4432024" cy="2671477"/>
          </a:xfrm>
          <a:prstGeom prst="rect">
            <a:avLst/>
          </a:prstGeom>
        </p:spPr>
      </p:pic>
      <p:pic>
        <p:nvPicPr>
          <p:cNvPr id="27" name="Picture 26" descr="A screenshot of a cell phone&#10;&#10;Description automatically generated">
            <a:extLst>
              <a:ext uri="{FF2B5EF4-FFF2-40B4-BE49-F238E27FC236}">
                <a16:creationId xmlns:a16="http://schemas.microsoft.com/office/drawing/2014/main" id="{EFBACC77-F7D2-454C-A051-AA9E0590B7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1" t="26201" r="21618" b="12201"/>
          <a:stretch/>
        </p:blipFill>
        <p:spPr>
          <a:xfrm>
            <a:off x="4422599" y="363435"/>
            <a:ext cx="4442866" cy="2784379"/>
          </a:xfrm>
          <a:prstGeom prst="rect">
            <a:avLst/>
          </a:prstGeom>
        </p:spPr>
      </p:pic>
      <p:sp>
        <p:nvSpPr>
          <p:cNvPr id="28" name="Arrow: Left 27">
            <a:extLst>
              <a:ext uri="{FF2B5EF4-FFF2-40B4-BE49-F238E27FC236}">
                <a16:creationId xmlns:a16="http://schemas.microsoft.com/office/drawing/2014/main" id="{E9FB2BAB-5AE2-4BC7-932B-4A78F8530441}"/>
              </a:ext>
            </a:extLst>
          </p:cNvPr>
          <p:cNvSpPr/>
          <p:nvPr/>
        </p:nvSpPr>
        <p:spPr>
          <a:xfrm>
            <a:off x="1552127" y="3746584"/>
            <a:ext cx="648072" cy="28803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1192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0" grpId="0" animBg="1"/>
      <p:bldP spid="20" grpId="1" animBg="1"/>
      <p:bldP spid="23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/>
          <p:cNvSpPr txBox="1">
            <a:spLocks/>
          </p:cNvSpPr>
          <p:nvPr/>
        </p:nvSpPr>
        <p:spPr>
          <a:xfrm>
            <a:off x="323528" y="0"/>
            <a:ext cx="8820472" cy="48351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Proses </a:t>
            </a:r>
            <a:r>
              <a:rPr lang="en-US" altLang="ko-KR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Administrasi</a:t>
            </a:r>
            <a:endParaRPr lang="ko-KR" alt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56BEAAF-FAAC-45D9-B832-CD02A6134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518"/>
            <a:ext cx="7575249" cy="4680520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9EF289C8-7A7F-4CA0-BA53-216F42210CEB}"/>
              </a:ext>
            </a:extLst>
          </p:cNvPr>
          <p:cNvSpPr/>
          <p:nvPr/>
        </p:nvSpPr>
        <p:spPr>
          <a:xfrm>
            <a:off x="4517740" y="3579862"/>
            <a:ext cx="432048" cy="28803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945D5A60-8022-49C5-A21C-2AEC6C52F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518"/>
            <a:ext cx="7735525" cy="4655707"/>
          </a:xfrm>
          <a:prstGeom prst="rect">
            <a:avLst/>
          </a:prstGeom>
        </p:spPr>
      </p:pic>
      <p:sp>
        <p:nvSpPr>
          <p:cNvPr id="10" name="Arrow: Up 9">
            <a:extLst>
              <a:ext uri="{FF2B5EF4-FFF2-40B4-BE49-F238E27FC236}">
                <a16:creationId xmlns:a16="http://schemas.microsoft.com/office/drawing/2014/main" id="{CA7E2E0F-8EF9-446E-BA68-0803E460C856}"/>
              </a:ext>
            </a:extLst>
          </p:cNvPr>
          <p:cNvSpPr/>
          <p:nvPr/>
        </p:nvSpPr>
        <p:spPr>
          <a:xfrm>
            <a:off x="755576" y="4515966"/>
            <a:ext cx="288032" cy="504056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1B7C23BE-3CE0-4031-8337-4A79ABDF1BB9}"/>
              </a:ext>
            </a:extLst>
          </p:cNvPr>
          <p:cNvSpPr/>
          <p:nvPr/>
        </p:nvSpPr>
        <p:spPr>
          <a:xfrm>
            <a:off x="7236296" y="4515966"/>
            <a:ext cx="288032" cy="36004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4970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9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26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Cover and End Slide Master">
  <a:themeElements>
    <a:clrScheme name="ALLPPT-COLOR-A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2AEB8"/>
      </a:accent1>
      <a:accent2>
        <a:srgbClr val="F2A40D"/>
      </a:accent2>
      <a:accent3>
        <a:srgbClr val="32AEB8"/>
      </a:accent3>
      <a:accent4>
        <a:srgbClr val="F2A40D"/>
      </a:accent4>
      <a:accent5>
        <a:srgbClr val="32AEB8"/>
      </a:accent5>
      <a:accent6>
        <a:srgbClr val="F2A40D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2AEB8"/>
      </a:accent1>
      <a:accent2>
        <a:srgbClr val="F2A40D"/>
      </a:accent2>
      <a:accent3>
        <a:srgbClr val="32AEB8"/>
      </a:accent3>
      <a:accent4>
        <a:srgbClr val="F2A40D"/>
      </a:accent4>
      <a:accent5>
        <a:srgbClr val="32AEB8"/>
      </a:accent5>
      <a:accent6>
        <a:srgbClr val="F2A40D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AE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2AEB8"/>
      </a:accent1>
      <a:accent2>
        <a:srgbClr val="F2A40D"/>
      </a:accent2>
      <a:accent3>
        <a:srgbClr val="32AEB8"/>
      </a:accent3>
      <a:accent4>
        <a:srgbClr val="F2A40D"/>
      </a:accent4>
      <a:accent5>
        <a:srgbClr val="32AEB8"/>
      </a:accent5>
      <a:accent6>
        <a:srgbClr val="F2A40D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4292</TotalTime>
  <Words>644</Words>
  <Application>Microsoft Office PowerPoint</Application>
  <PresentationFormat>On-screen Show (16:9)</PresentationFormat>
  <Paragraphs>121</Paragraphs>
  <Slides>42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Open Sans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De Britto Eka Putra Ngamelubun</cp:lastModifiedBy>
  <cp:revision>138</cp:revision>
  <dcterms:created xsi:type="dcterms:W3CDTF">2016-12-05T23:26:54Z</dcterms:created>
  <dcterms:modified xsi:type="dcterms:W3CDTF">2023-03-07T02:43:18Z</dcterms:modified>
</cp:coreProperties>
</file>