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60" r:id="rId4"/>
    <p:sldId id="257" r:id="rId5"/>
    <p:sldId id="259" r:id="rId6"/>
    <p:sldId id="262" r:id="rId7"/>
    <p:sldId id="26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ya Terang 2 - Akse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3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9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2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4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1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7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0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310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F83F8-5DF0-4730-805B-F9281EA6D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A0BAD4B-ADC4-4D46-A831-F4249551D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ID" sz="4000" dirty="0">
                <a:solidFill>
                  <a:srgbClr val="FFFFFF"/>
                </a:solidFill>
              </a:rPr>
              <a:t>Panduan SIMAK </a:t>
            </a:r>
            <a:r>
              <a:rPr lang="en-ID" sz="4000" dirty="0" err="1">
                <a:solidFill>
                  <a:srgbClr val="FFFFFF"/>
                </a:solidFill>
              </a:rPr>
              <a:t>untuk</a:t>
            </a:r>
            <a:r>
              <a:rPr lang="en-ID" sz="4000" dirty="0">
                <a:solidFill>
                  <a:srgbClr val="FFFFFF"/>
                </a:solidFill>
              </a:rPr>
              <a:t> </a:t>
            </a:r>
            <a:r>
              <a:rPr lang="en-ID" sz="4000" dirty="0" err="1">
                <a:solidFill>
                  <a:srgbClr val="FFFFFF"/>
                </a:solidFill>
              </a:rPr>
              <a:t>Majelis</a:t>
            </a:r>
            <a:endParaRPr lang="id-ID" sz="4000" dirty="0">
              <a:solidFill>
                <a:srgbClr val="FFFFFF"/>
              </a:solidFill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7390D7F5-72E5-4C91-866E-B319EB99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67245"/>
            <a:ext cx="10965142" cy="792877"/>
          </a:xfrm>
        </p:spPr>
        <p:txBody>
          <a:bodyPr>
            <a:normAutofit/>
          </a:bodyPr>
          <a:lstStyle/>
          <a:p>
            <a:pPr algn="ctr"/>
            <a:r>
              <a:rPr lang="en-ID" dirty="0" err="1">
                <a:solidFill>
                  <a:srgbClr val="FFFFFF">
                    <a:alpha val="75000"/>
                  </a:srgbClr>
                </a:solidFill>
              </a:rPr>
              <a:t>Jumat</a:t>
            </a:r>
            <a:r>
              <a:rPr lang="en-ID" dirty="0">
                <a:solidFill>
                  <a:srgbClr val="FFFFFF">
                    <a:alpha val="75000"/>
                  </a:srgbClr>
                </a:solidFill>
              </a:rPr>
              <a:t> 07 </a:t>
            </a:r>
            <a:r>
              <a:rPr lang="en-ID" dirty="0" err="1">
                <a:solidFill>
                  <a:srgbClr val="FFFFFF">
                    <a:alpha val="75000"/>
                  </a:srgbClr>
                </a:solidFill>
              </a:rPr>
              <a:t>Februari</a:t>
            </a:r>
            <a:r>
              <a:rPr lang="en-ID" dirty="0">
                <a:solidFill>
                  <a:srgbClr val="FFFFFF">
                    <a:alpha val="75000"/>
                  </a:srgbClr>
                </a:solidFill>
              </a:rPr>
              <a:t> 2020</a:t>
            </a:r>
          </a:p>
          <a:p>
            <a:pPr algn="ctr"/>
            <a:r>
              <a:rPr lang="en-ID" dirty="0">
                <a:solidFill>
                  <a:srgbClr val="FFFFFF">
                    <a:alpha val="75000"/>
                  </a:srgbClr>
                </a:solidFill>
              </a:rPr>
              <a:t>LAM-</a:t>
            </a:r>
            <a:r>
              <a:rPr lang="en-ID" dirty="0" err="1">
                <a:solidFill>
                  <a:srgbClr val="FFFFFF">
                    <a:alpha val="75000"/>
                  </a:srgbClr>
                </a:solidFill>
              </a:rPr>
              <a:t>PTKes</a:t>
            </a:r>
            <a:endParaRPr lang="id-ID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6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mpungan Konten 4" descr="Sebuah gambar berisi tanda, menggambar&#10;&#10;Deskripsi dihasilkan secara otomatis">
            <a:extLst>
              <a:ext uri="{FF2B5EF4-FFF2-40B4-BE49-F238E27FC236}">
                <a16:creationId xmlns:a16="http://schemas.microsoft.com/office/drawing/2014/main" id="{4AFD3E23-2D99-4E41-96BD-D0BD466A2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70890"/>
            <a:ext cx="10905066" cy="53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41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43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0" name="Rectangle 145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1" name="Rectangle 147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2" name="Rectangle 14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Anggota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Majelis</a:t>
            </a:r>
            <a:r>
              <a:rPr lang="en-US" dirty="0">
                <a:solidFill>
                  <a:srgbClr val="FFFFFF"/>
                </a:solidFill>
              </a:rPr>
              <a:t> Lam-</a:t>
            </a:r>
            <a:r>
              <a:rPr lang="en-US" dirty="0" err="1">
                <a:solidFill>
                  <a:srgbClr val="FFFFFF"/>
                </a:solidFill>
              </a:rPr>
              <a:t>PTKes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Periode</a:t>
            </a:r>
            <a:r>
              <a:rPr lang="en-US" dirty="0">
                <a:solidFill>
                  <a:srgbClr val="FFFFFF"/>
                </a:solidFill>
              </a:rPr>
              <a:t> 2020-2025</a:t>
            </a:r>
          </a:p>
        </p:txBody>
      </p:sp>
      <p:sp>
        <p:nvSpPr>
          <p:cNvPr id="163" name="Tampungan Konten 3">
            <a:extLst>
              <a:ext uri="{FF2B5EF4-FFF2-40B4-BE49-F238E27FC236}">
                <a16:creationId xmlns:a16="http://schemas.microsoft.com/office/drawing/2014/main" id="{05DC456A-932B-484E-A396-8D812C0D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7" y="2177142"/>
            <a:ext cx="3568660" cy="3823607"/>
          </a:xfrm>
        </p:spPr>
        <p:txBody>
          <a:bodyPr>
            <a:normAutofit/>
          </a:bodyPr>
          <a:lstStyle/>
          <a:p>
            <a:r>
              <a:rPr lang="en-ID" sz="2600" dirty="0" err="1">
                <a:solidFill>
                  <a:srgbClr val="FFFFFF"/>
                </a:solidFill>
              </a:rPr>
              <a:t>Anggota</a:t>
            </a:r>
            <a:r>
              <a:rPr lang="en-ID" sz="2600" dirty="0">
                <a:solidFill>
                  <a:srgbClr val="FFFFFF"/>
                </a:solidFill>
              </a:rPr>
              <a:t> </a:t>
            </a:r>
            <a:r>
              <a:rPr lang="en-ID" sz="2600" dirty="0" err="1">
                <a:solidFill>
                  <a:srgbClr val="FFFFFF"/>
                </a:solidFill>
              </a:rPr>
              <a:t>Majelis</a:t>
            </a:r>
            <a:r>
              <a:rPr lang="en-ID" sz="2600" dirty="0">
                <a:solidFill>
                  <a:srgbClr val="FFFFFF"/>
                </a:solidFill>
              </a:rPr>
              <a:t> </a:t>
            </a:r>
            <a:r>
              <a:rPr lang="en-ID" sz="2600" i="1" dirty="0">
                <a:solidFill>
                  <a:srgbClr val="FFFFFF"/>
                </a:solidFill>
              </a:rPr>
              <a:t>login</a:t>
            </a:r>
            <a:r>
              <a:rPr lang="en-ID" sz="2600" dirty="0">
                <a:solidFill>
                  <a:srgbClr val="FFFFFF"/>
                </a:solidFill>
              </a:rPr>
              <a:t> </a:t>
            </a:r>
            <a:r>
              <a:rPr lang="en-ID" sz="2600" dirty="0" err="1">
                <a:solidFill>
                  <a:srgbClr val="FFFFFF"/>
                </a:solidFill>
              </a:rPr>
              <a:t>ke</a:t>
            </a:r>
            <a:r>
              <a:rPr lang="en-ID" sz="2600" dirty="0">
                <a:solidFill>
                  <a:srgbClr val="FFFFFF"/>
                </a:solidFill>
              </a:rPr>
              <a:t> simakv2 </a:t>
            </a:r>
            <a:r>
              <a:rPr lang="en-ID" sz="2600" dirty="0" err="1">
                <a:solidFill>
                  <a:srgbClr val="FFFFFF"/>
                </a:solidFill>
              </a:rPr>
              <a:t>melalui</a:t>
            </a:r>
            <a:r>
              <a:rPr lang="en-ID" sz="2600" dirty="0">
                <a:solidFill>
                  <a:srgbClr val="FFFFFF"/>
                </a:solidFill>
              </a:rPr>
              <a:t> situs/</a:t>
            </a:r>
            <a:r>
              <a:rPr lang="en-ID" sz="2600" dirty="0" err="1">
                <a:solidFill>
                  <a:srgbClr val="FFFFFF"/>
                </a:solidFill>
              </a:rPr>
              <a:t>url</a:t>
            </a:r>
            <a:r>
              <a:rPr lang="en-ID" sz="2600" dirty="0">
                <a:solidFill>
                  <a:srgbClr val="FFFFFF"/>
                </a:solidFill>
              </a:rPr>
              <a:t> </a:t>
            </a:r>
            <a:r>
              <a:rPr lang="en-ID" sz="2600" dirty="0">
                <a:solidFill>
                  <a:srgbClr val="FFFFFF"/>
                </a:solidFill>
                <a:highlight>
                  <a:srgbClr val="0000FF"/>
                </a:highlight>
              </a:rPr>
              <a:t>akreditasi.lamptkes.org </a:t>
            </a:r>
            <a:r>
              <a:rPr lang="en-ID" sz="2600" dirty="0" err="1">
                <a:solidFill>
                  <a:srgbClr val="FFFFFF"/>
                </a:solidFill>
              </a:rPr>
              <a:t>menggunakan</a:t>
            </a:r>
            <a:r>
              <a:rPr lang="en-ID" sz="2600" dirty="0">
                <a:solidFill>
                  <a:srgbClr val="FFFFFF"/>
                </a:solidFill>
              </a:rPr>
              <a:t> </a:t>
            </a:r>
            <a:r>
              <a:rPr lang="en-ID" sz="2600" dirty="0" err="1">
                <a:solidFill>
                  <a:srgbClr val="FFFFFF"/>
                </a:solidFill>
              </a:rPr>
              <a:t>akun</a:t>
            </a:r>
            <a:r>
              <a:rPr lang="en-ID" sz="2600" dirty="0">
                <a:solidFill>
                  <a:srgbClr val="FFFFFF"/>
                </a:solidFill>
              </a:rPr>
              <a:t> </a:t>
            </a:r>
            <a:r>
              <a:rPr lang="en-ID" sz="2600" dirty="0" err="1">
                <a:solidFill>
                  <a:srgbClr val="FFFFFF"/>
                </a:solidFill>
              </a:rPr>
              <a:t>anggota</a:t>
            </a:r>
            <a:r>
              <a:rPr lang="en-ID" sz="2600" dirty="0">
                <a:solidFill>
                  <a:srgbClr val="FFFFFF"/>
                </a:solidFill>
              </a:rPr>
              <a:t> </a:t>
            </a:r>
            <a:r>
              <a:rPr lang="en-ID" sz="2600" dirty="0" err="1">
                <a:solidFill>
                  <a:srgbClr val="FFFFFF"/>
                </a:solidFill>
              </a:rPr>
              <a:t>majelis</a:t>
            </a:r>
            <a:endParaRPr lang="en-ID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ID" sz="2600" dirty="0">
                <a:solidFill>
                  <a:srgbClr val="FFFFFF"/>
                </a:solidFill>
              </a:rPr>
              <a:t> </a:t>
            </a:r>
            <a:endParaRPr lang="id-ID" sz="2600" dirty="0">
              <a:solidFill>
                <a:srgbClr val="FFFFFF"/>
              </a:solidFill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4F6CB7B7-C9E0-4A6B-B04C-BED49C26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891745"/>
            <a:ext cx="6831503" cy="30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4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6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68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0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72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Dashboard Majelis Akreditasi</a:t>
            </a:r>
          </a:p>
        </p:txBody>
      </p:sp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951F50F2-D230-42DF-8F32-9FB5855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Pada dashboard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terdapat</a:t>
            </a:r>
            <a:r>
              <a:rPr lang="en-US" sz="2000" dirty="0">
                <a:solidFill>
                  <a:srgbClr val="FFFFFF"/>
                </a:solidFill>
              </a:rPr>
              <a:t> 4 </a:t>
            </a:r>
            <a:r>
              <a:rPr lang="en-US" sz="2000" dirty="0" err="1">
                <a:solidFill>
                  <a:srgbClr val="FFFFFF"/>
                </a:solidFill>
              </a:rPr>
              <a:t>kotak</a:t>
            </a:r>
            <a:r>
              <a:rPr lang="en-US" sz="2000" dirty="0">
                <a:solidFill>
                  <a:srgbClr val="FFFFFF"/>
                </a:solidFill>
              </a:rPr>
              <a:t> proses </a:t>
            </a:r>
            <a:r>
              <a:rPr lang="en-US" sz="2000" dirty="0" err="1">
                <a:solidFill>
                  <a:srgbClr val="FFFFFF"/>
                </a:solidFill>
              </a:rPr>
              <a:t>akreditasi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yaitu</a:t>
            </a:r>
            <a:r>
              <a:rPr lang="en-US" sz="2000" dirty="0">
                <a:solidFill>
                  <a:srgbClr val="FFFFFF"/>
                </a:solidFill>
              </a:rPr>
              <a:t> Proses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Selesai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Proses Banding, dan </a:t>
            </a:r>
            <a:r>
              <a:rPr lang="en-US" sz="2000" dirty="0" err="1">
                <a:solidFill>
                  <a:srgbClr val="FFFFFF"/>
                </a:solidFill>
              </a:rPr>
              <a:t>selesai</a:t>
            </a:r>
            <a:r>
              <a:rPr lang="en-US" sz="2000" dirty="0">
                <a:solidFill>
                  <a:srgbClr val="FFFFFF"/>
                </a:solidFill>
              </a:rPr>
              <a:t> Banding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Bila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mendapat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penugasan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dari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akreditasi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akan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muncul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</a:rPr>
              <a:t>pada </a:t>
            </a:r>
            <a:r>
              <a:rPr lang="en-US" sz="2000" dirty="0" err="1">
                <a:solidFill>
                  <a:srgbClr val="FFFFFF"/>
                </a:solidFill>
                <a:highlight>
                  <a:srgbClr val="0000FF"/>
                </a:highlight>
              </a:rPr>
              <a:t>kotak</a:t>
            </a:r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</a:rPr>
              <a:t> proses </a:t>
            </a:r>
            <a:r>
              <a:rPr lang="en-US" sz="2000" dirty="0" err="1">
                <a:solidFill>
                  <a:srgbClr val="FFFFFF"/>
                </a:solidFill>
                <a:highlight>
                  <a:srgbClr val="0000FF"/>
                </a:highlight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dapat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klik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angka</a:t>
            </a:r>
            <a:r>
              <a:rPr lang="en-US" sz="2000" dirty="0">
                <a:solidFill>
                  <a:srgbClr val="FFFFFF"/>
                </a:solidFill>
              </a:rPr>
              <a:t> yang </a:t>
            </a:r>
            <a:r>
              <a:rPr lang="en-US" sz="2000" dirty="0" err="1">
                <a:solidFill>
                  <a:srgbClr val="FFFFFF"/>
                </a:solidFill>
              </a:rPr>
              <a:t>terdapat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kotak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tersebut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Tampungan Konten 6" descr="Sebuah gambar berisi cuplikan layar, monitor, komputer&#10;&#10;Deskripsi dihasilkan secara otomatis">
            <a:extLst>
              <a:ext uri="{FF2B5EF4-FFF2-40B4-BE49-F238E27FC236}">
                <a16:creationId xmlns:a16="http://schemas.microsoft.com/office/drawing/2014/main" id="{A88D94AF-BAC0-4985-B291-CD76CF437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5" y="1490108"/>
            <a:ext cx="7375105" cy="35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0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Profil Majelis Akreditasi</a:t>
            </a:r>
          </a:p>
        </p:txBody>
      </p:sp>
      <p:pic>
        <p:nvPicPr>
          <p:cNvPr id="6" name="Tampungan Konten 5" descr="Sebuah gambar berisi cuplikan layar, komputer, duduk, laptop&#10;&#10;Deskripsi dihasilkan secara otomatis">
            <a:extLst>
              <a:ext uri="{FF2B5EF4-FFF2-40B4-BE49-F238E27FC236}">
                <a16:creationId xmlns:a16="http://schemas.microsoft.com/office/drawing/2014/main" id="{4D53B6C3-3F14-4D9E-BEE4-76D520EC7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5" y="286174"/>
            <a:ext cx="6228244" cy="6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5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Edit Profil Majelis Akreditasi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09DA1D30-599A-42A3-A07C-5E33F651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Edit </a:t>
            </a:r>
            <a:r>
              <a:rPr lang="en-US" sz="2400" dirty="0" err="1">
                <a:solidFill>
                  <a:srgbClr val="FFFFFF"/>
                </a:solidFill>
              </a:rPr>
              <a:t>profil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majelis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sesuai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keterangan</a:t>
            </a:r>
            <a:r>
              <a:rPr lang="en-US" sz="2400" dirty="0">
                <a:solidFill>
                  <a:srgbClr val="FFFFFF"/>
                </a:solidFill>
              </a:rPr>
              <a:t> yang </a:t>
            </a:r>
            <a:r>
              <a:rPr lang="en-US" sz="2400" dirty="0" err="1">
                <a:solidFill>
                  <a:srgbClr val="FFFFFF"/>
                </a:solidFill>
              </a:rPr>
              <a:t>ada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bila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tidak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bisa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simpan</a:t>
            </a:r>
            <a:r>
              <a:rPr lang="en-US" sz="2400" dirty="0">
                <a:solidFill>
                  <a:srgbClr val="FFFFFF"/>
                </a:solidFill>
              </a:rPr>
              <a:t> data, </a:t>
            </a:r>
            <a:r>
              <a:rPr lang="en-US" sz="2400" dirty="0" err="1">
                <a:solidFill>
                  <a:srgbClr val="FFFFFF"/>
                </a:solidFill>
              </a:rPr>
              <a:t>harap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menghubungi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lamptkes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Gambar 5" descr="Sebuah gambar berisi cuplikan layar&#10;&#10;Deskripsi dihasilkan secara otomatis">
            <a:extLst>
              <a:ext uri="{FF2B5EF4-FFF2-40B4-BE49-F238E27FC236}">
                <a16:creationId xmlns:a16="http://schemas.microsoft.com/office/drawing/2014/main" id="{1D17AEE2-A177-4AE7-A90C-238FE2AED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5" y="548640"/>
            <a:ext cx="4745032" cy="65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6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Edit Profil Majelis Akreditasi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09DA1D30-599A-42A3-A07C-5E33F651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Edit </a:t>
            </a:r>
            <a:r>
              <a:rPr lang="en-US" sz="2400" dirty="0" err="1">
                <a:solidFill>
                  <a:srgbClr val="FFFFFF"/>
                </a:solidFill>
              </a:rPr>
              <a:t>profil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majelis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sesuai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keterangan</a:t>
            </a:r>
            <a:r>
              <a:rPr lang="en-US" sz="2400" dirty="0">
                <a:solidFill>
                  <a:srgbClr val="FFFFFF"/>
                </a:solidFill>
              </a:rPr>
              <a:t> yang </a:t>
            </a:r>
            <a:r>
              <a:rPr lang="en-US" sz="2400" dirty="0" err="1">
                <a:solidFill>
                  <a:srgbClr val="FFFFFF"/>
                </a:solidFill>
              </a:rPr>
              <a:t>ada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bila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tidak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bisa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simpan</a:t>
            </a:r>
            <a:r>
              <a:rPr lang="en-US" sz="2400" dirty="0">
                <a:solidFill>
                  <a:srgbClr val="FFFFFF"/>
                </a:solidFill>
              </a:rPr>
              <a:t> data, </a:t>
            </a:r>
            <a:r>
              <a:rPr lang="en-US" sz="2400" dirty="0" err="1">
                <a:solidFill>
                  <a:srgbClr val="FFFFFF"/>
                </a:solidFill>
              </a:rPr>
              <a:t>harap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menghubungi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lamptkes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Tampungan Konten 6" descr="Sebuah gambar berisi cuplikan layar&#10;&#10;Deskripsi dihasilkan secara otomatis">
            <a:extLst>
              <a:ext uri="{FF2B5EF4-FFF2-40B4-BE49-F238E27FC236}">
                <a16:creationId xmlns:a16="http://schemas.microsoft.com/office/drawing/2014/main" id="{07FE42ED-2466-47FC-B555-0606FAEF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29" y="610715"/>
            <a:ext cx="3460174" cy="60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4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4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6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68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0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72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Dashboard Majelis Akreditasi</a:t>
            </a:r>
          </a:p>
        </p:txBody>
      </p:sp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951F50F2-D230-42DF-8F32-9FB5855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Pada dashboard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terdapat</a:t>
            </a:r>
            <a:r>
              <a:rPr lang="en-US" sz="2000" dirty="0">
                <a:solidFill>
                  <a:srgbClr val="FFFFFF"/>
                </a:solidFill>
              </a:rPr>
              <a:t> 4 </a:t>
            </a:r>
            <a:r>
              <a:rPr lang="en-US" sz="2000" dirty="0" err="1">
                <a:solidFill>
                  <a:srgbClr val="FFFFFF"/>
                </a:solidFill>
              </a:rPr>
              <a:t>kotak</a:t>
            </a:r>
            <a:r>
              <a:rPr lang="en-US" sz="2000" dirty="0">
                <a:solidFill>
                  <a:srgbClr val="FFFFFF"/>
                </a:solidFill>
              </a:rPr>
              <a:t> proses </a:t>
            </a:r>
            <a:r>
              <a:rPr lang="en-US" sz="2000" dirty="0" err="1">
                <a:solidFill>
                  <a:srgbClr val="FFFFFF"/>
                </a:solidFill>
              </a:rPr>
              <a:t>akreditasi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yaitu</a:t>
            </a:r>
            <a:r>
              <a:rPr lang="en-US" sz="2000" dirty="0">
                <a:solidFill>
                  <a:srgbClr val="FFFFFF"/>
                </a:solidFill>
              </a:rPr>
              <a:t> Proses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Selesai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Proses Banding, dan </a:t>
            </a:r>
            <a:r>
              <a:rPr lang="en-US" sz="2000" dirty="0" err="1">
                <a:solidFill>
                  <a:srgbClr val="FFFFFF"/>
                </a:solidFill>
              </a:rPr>
              <a:t>selesai</a:t>
            </a:r>
            <a:r>
              <a:rPr lang="en-US" sz="2000" dirty="0">
                <a:solidFill>
                  <a:srgbClr val="FFFFFF"/>
                </a:solidFill>
              </a:rPr>
              <a:t> Banding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Bila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mendapat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penugasan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dari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akreditasi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akan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muncul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</a:rPr>
              <a:t>pada </a:t>
            </a:r>
            <a:r>
              <a:rPr lang="en-US" sz="2000" dirty="0" err="1">
                <a:solidFill>
                  <a:srgbClr val="FFFFFF"/>
                </a:solidFill>
                <a:highlight>
                  <a:srgbClr val="0000FF"/>
                </a:highlight>
              </a:rPr>
              <a:t>kotak</a:t>
            </a:r>
            <a:r>
              <a:rPr lang="en-US" sz="2000" dirty="0">
                <a:solidFill>
                  <a:srgbClr val="FFFFFF"/>
                </a:solidFill>
                <a:highlight>
                  <a:srgbClr val="0000FF"/>
                </a:highlight>
              </a:rPr>
              <a:t> proses </a:t>
            </a:r>
            <a:r>
              <a:rPr lang="en-US" sz="2000" dirty="0" err="1">
                <a:solidFill>
                  <a:srgbClr val="FFFFFF"/>
                </a:solidFill>
                <a:highlight>
                  <a:srgbClr val="0000FF"/>
                </a:highlight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majelis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dapat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klik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angka</a:t>
            </a:r>
            <a:r>
              <a:rPr lang="en-US" sz="2000" dirty="0">
                <a:solidFill>
                  <a:srgbClr val="FFFFFF"/>
                </a:solidFill>
              </a:rPr>
              <a:t> yang </a:t>
            </a:r>
            <a:r>
              <a:rPr lang="en-US" sz="2000" dirty="0" err="1">
                <a:solidFill>
                  <a:srgbClr val="FFFFFF"/>
                </a:solidFill>
              </a:rPr>
              <a:t>terdapat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kotak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tersebut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Tampungan Konten 6" descr="Sebuah gambar berisi cuplikan layar, monitor, komputer&#10;&#10;Deskripsi dihasilkan secara otomatis">
            <a:extLst>
              <a:ext uri="{FF2B5EF4-FFF2-40B4-BE49-F238E27FC236}">
                <a16:creationId xmlns:a16="http://schemas.microsoft.com/office/drawing/2014/main" id="{A88D94AF-BAC0-4985-B291-CD76CF437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5" y="1490108"/>
            <a:ext cx="7375105" cy="35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2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913501"/>
            <a:ext cx="3409783" cy="56148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Menu Proses </a:t>
            </a:r>
            <a:r>
              <a:rPr lang="en-US" dirty="0" err="1">
                <a:solidFill>
                  <a:srgbClr val="FFFFFF"/>
                </a:solidFill>
              </a:rPr>
              <a:t>Majelis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Akreditasi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09DA1D30-599A-42A3-A07C-5E33F651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545322"/>
            <a:ext cx="3409782" cy="4610522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Pada proses </a:t>
            </a:r>
            <a:r>
              <a:rPr lang="en-US" sz="1900" dirty="0" err="1">
                <a:solidFill>
                  <a:schemeClr val="tx1"/>
                </a:solidFill>
              </a:rPr>
              <a:t>majelis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terdapat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tombol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unggah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yaitu</a:t>
            </a:r>
            <a:r>
              <a:rPr lang="en-US" sz="1900" dirty="0">
                <a:solidFill>
                  <a:schemeClr val="tx1"/>
                </a:solidFill>
              </a:rPr>
              <a:t> di </a:t>
            </a:r>
            <a:r>
              <a:rPr lang="en-US" sz="1900" dirty="0" err="1">
                <a:solidFill>
                  <a:schemeClr val="tx1"/>
                </a:solidFill>
              </a:rPr>
              <a:t>kolom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aksi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  <a:r>
              <a:rPr lang="en-US" sz="1900" dirty="0" err="1">
                <a:solidFill>
                  <a:schemeClr val="tx1"/>
                </a:solidFill>
              </a:rPr>
              <a:t>Untuk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keterangan</a:t>
            </a:r>
            <a:r>
              <a:rPr lang="en-US" sz="1900" dirty="0">
                <a:solidFill>
                  <a:schemeClr val="tx1"/>
                </a:solidFill>
              </a:rPr>
              <a:t> “Upload Hasil </a:t>
            </a:r>
            <a:r>
              <a:rPr lang="en-US" sz="1900" dirty="0" err="1">
                <a:solidFill>
                  <a:schemeClr val="tx1"/>
                </a:solidFill>
              </a:rPr>
              <a:t>Kerja</a:t>
            </a:r>
            <a:r>
              <a:rPr lang="en-US" sz="1900" dirty="0">
                <a:solidFill>
                  <a:schemeClr val="tx1"/>
                </a:solidFill>
              </a:rPr>
              <a:t>”  </a:t>
            </a:r>
            <a:r>
              <a:rPr lang="en-US" sz="1900" dirty="0" err="1">
                <a:solidFill>
                  <a:schemeClr val="tx1"/>
                </a:solidFill>
              </a:rPr>
              <a:t>yaitu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setelah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majelis</a:t>
            </a:r>
            <a:r>
              <a:rPr lang="en-US" sz="1900" dirty="0">
                <a:solidFill>
                  <a:schemeClr val="tx1"/>
                </a:solidFill>
              </a:rPr>
              <a:t> di </a:t>
            </a:r>
            <a:r>
              <a:rPr lang="en-US" sz="1900" dirty="0" err="1">
                <a:solidFill>
                  <a:schemeClr val="tx1"/>
                </a:solidFill>
              </a:rPr>
              <a:t>berikan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Penugasan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dari</a:t>
            </a:r>
            <a:r>
              <a:rPr lang="en-US" sz="1900" dirty="0">
                <a:solidFill>
                  <a:schemeClr val="tx1"/>
                </a:solidFill>
              </a:rPr>
              <a:t> LAM-</a:t>
            </a:r>
            <a:r>
              <a:rPr lang="en-US" sz="1900" dirty="0" err="1">
                <a:solidFill>
                  <a:schemeClr val="tx1"/>
                </a:solidFill>
              </a:rPr>
              <a:t>PTKes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Untuk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tombol</a:t>
            </a:r>
            <a:r>
              <a:rPr lang="en-US" sz="1900" dirty="0">
                <a:solidFill>
                  <a:schemeClr val="tx1"/>
                </a:solidFill>
              </a:rPr>
              <a:t> “Upload Hasil </a:t>
            </a:r>
            <a:r>
              <a:rPr lang="en-US" sz="1900" dirty="0" err="1">
                <a:solidFill>
                  <a:schemeClr val="tx1"/>
                </a:solidFill>
              </a:rPr>
              <a:t>Majelis</a:t>
            </a:r>
            <a:r>
              <a:rPr lang="en-US" sz="1900" dirty="0">
                <a:solidFill>
                  <a:schemeClr val="tx1"/>
                </a:solidFill>
              </a:rPr>
              <a:t>”, </a:t>
            </a:r>
            <a:r>
              <a:rPr lang="en-US" sz="1900" dirty="0" err="1">
                <a:solidFill>
                  <a:schemeClr val="tx1"/>
                </a:solidFill>
              </a:rPr>
              <a:t>adalah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unggah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dokumen</a:t>
            </a:r>
            <a:r>
              <a:rPr lang="en-US" sz="1900" dirty="0">
                <a:solidFill>
                  <a:schemeClr val="tx1"/>
                </a:solidFill>
              </a:rPr>
              <a:t> yang </a:t>
            </a:r>
            <a:r>
              <a:rPr lang="en-US" sz="1900" dirty="0" err="1">
                <a:solidFill>
                  <a:schemeClr val="tx1"/>
                </a:solidFill>
              </a:rPr>
              <a:t>sudah</a:t>
            </a:r>
            <a:r>
              <a:rPr lang="en-US" sz="1900" dirty="0">
                <a:solidFill>
                  <a:schemeClr val="tx1"/>
                </a:solidFill>
              </a:rPr>
              <a:t> di </a:t>
            </a:r>
            <a:r>
              <a:rPr lang="en-US" sz="1900" dirty="0" err="1">
                <a:solidFill>
                  <a:schemeClr val="tx1"/>
                </a:solidFill>
              </a:rPr>
              <a:t>nilai</a:t>
            </a:r>
            <a:r>
              <a:rPr lang="en-US" sz="1900" dirty="0">
                <a:solidFill>
                  <a:schemeClr val="tx1"/>
                </a:solidFill>
              </a:rPr>
              <a:t> dan </a:t>
            </a:r>
            <a:r>
              <a:rPr lang="en-US" sz="1900" dirty="0" err="1">
                <a:solidFill>
                  <a:schemeClr val="tx1"/>
                </a:solidFill>
              </a:rPr>
              <a:t>komentar</a:t>
            </a:r>
            <a:r>
              <a:rPr lang="en-US" sz="1900" dirty="0">
                <a:solidFill>
                  <a:schemeClr val="tx1"/>
                </a:solidFill>
              </a:rPr>
              <a:t> oleh </a:t>
            </a:r>
            <a:r>
              <a:rPr lang="en-US" sz="1900" dirty="0" err="1">
                <a:solidFill>
                  <a:schemeClr val="tx1"/>
                </a:solidFill>
              </a:rPr>
              <a:t>majelis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Untuk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Tombol</a:t>
            </a:r>
            <a:r>
              <a:rPr lang="en-US" sz="1900" dirty="0">
                <a:solidFill>
                  <a:schemeClr val="tx1"/>
                </a:solidFill>
              </a:rPr>
              <a:t> “download” pada </a:t>
            </a:r>
            <a:r>
              <a:rPr lang="en-US" sz="1900" dirty="0" err="1">
                <a:solidFill>
                  <a:schemeClr val="tx1"/>
                </a:solidFill>
              </a:rPr>
              <a:t>kolom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dokumen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majelis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berfungsi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untuk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mendownload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dokumen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terbaru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Gambar 8" descr="Sebuah gambar berisi cuplikan layar, dalam ruangan, komputer, laptop&#10;&#10;Deskripsi dihasilkan secara otomatis">
            <a:extLst>
              <a:ext uri="{FF2B5EF4-FFF2-40B4-BE49-F238E27FC236}">
                <a16:creationId xmlns:a16="http://schemas.microsoft.com/office/drawing/2014/main" id="{70DBA20B-A708-4B9D-A542-4AA23A00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0" y="702155"/>
            <a:ext cx="7786479" cy="55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1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04D41230-E866-4F26-9AF0-7B8E4E42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9524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Menu </a:t>
            </a:r>
            <a:r>
              <a:rPr lang="en-US" dirty="0" err="1">
                <a:solidFill>
                  <a:srgbClr val="FFFFFF"/>
                </a:solidFill>
              </a:rPr>
              <a:t>Selesai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Majelis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Akreditasi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09DA1D30-599A-42A3-A07C-5E33F651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Pada menu </a:t>
            </a:r>
            <a:r>
              <a:rPr lang="en-US" sz="2400" dirty="0" err="1">
                <a:solidFill>
                  <a:srgbClr val="FFFFFF"/>
                </a:solidFill>
              </a:rPr>
              <a:t>selesai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terdapat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tombol</a:t>
            </a:r>
            <a:r>
              <a:rPr lang="en-US" sz="2400" dirty="0">
                <a:solidFill>
                  <a:srgbClr val="FFFFFF"/>
                </a:solidFill>
              </a:rPr>
              <a:t> upload </a:t>
            </a:r>
            <a:r>
              <a:rPr lang="en-US" sz="2400" dirty="0" err="1">
                <a:solidFill>
                  <a:srgbClr val="FFFFFF"/>
                </a:solidFill>
              </a:rPr>
              <a:t>berita</a:t>
            </a:r>
            <a:r>
              <a:rPr lang="en-US" sz="2400" dirty="0">
                <a:solidFill>
                  <a:srgbClr val="FFFFFF"/>
                </a:solidFill>
              </a:rPr>
              <a:t> acara.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Untuk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Dokumen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dapat</a:t>
            </a:r>
            <a:r>
              <a:rPr lang="en-US" sz="2400" dirty="0">
                <a:solidFill>
                  <a:srgbClr val="FFFFFF"/>
                </a:solidFill>
              </a:rPr>
              <a:t> di </a:t>
            </a:r>
            <a:r>
              <a:rPr lang="en-US" sz="2400" dirty="0" err="1">
                <a:solidFill>
                  <a:srgbClr val="FFFFFF"/>
                </a:solidFill>
              </a:rPr>
              <a:t>unduh</a:t>
            </a:r>
            <a:r>
              <a:rPr lang="en-US" sz="2400" dirty="0">
                <a:solidFill>
                  <a:srgbClr val="FFFFFF"/>
                </a:solidFill>
              </a:rPr>
              <a:t> di </a:t>
            </a:r>
            <a:r>
              <a:rPr lang="en-US" sz="2400" dirty="0" err="1">
                <a:solidFill>
                  <a:srgbClr val="FFFFFF"/>
                </a:solidFill>
              </a:rPr>
              <a:t>kotak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dokumen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Tombol</a:t>
            </a:r>
            <a:r>
              <a:rPr lang="en-US" sz="2400" dirty="0">
                <a:solidFill>
                  <a:srgbClr val="FFFFFF"/>
                </a:solidFill>
              </a:rPr>
              <a:t> detail </a:t>
            </a:r>
            <a:r>
              <a:rPr lang="en-US" sz="2400" dirty="0" err="1">
                <a:solidFill>
                  <a:srgbClr val="FFFFFF"/>
                </a:solidFill>
              </a:rPr>
              <a:t>untuk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melihat</a:t>
            </a:r>
            <a:r>
              <a:rPr lang="en-US" sz="2400" dirty="0">
                <a:solidFill>
                  <a:srgbClr val="FFFFFF"/>
                </a:solidFill>
              </a:rPr>
              <a:t> detail program </a:t>
            </a:r>
            <a:r>
              <a:rPr lang="en-US" sz="2400" dirty="0" err="1">
                <a:solidFill>
                  <a:srgbClr val="FFFFFF"/>
                </a:solidFill>
              </a:rPr>
              <a:t>studi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tersebut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Gambar 3" descr="Sebuah gambar berisi cuplikan layar, duduk, komputer, gerai&#10;&#10;Deskripsi dihasilkan secara otomatis">
            <a:extLst>
              <a:ext uri="{FF2B5EF4-FFF2-40B4-BE49-F238E27FC236}">
                <a16:creationId xmlns:a16="http://schemas.microsoft.com/office/drawing/2014/main" id="{8AE21624-6D4C-436C-8E56-FB829DA59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59" y="1352337"/>
            <a:ext cx="7374008" cy="45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41242A"/>
      </a:dk2>
      <a:lt2>
        <a:srgbClr val="E4E2E8"/>
      </a:lt2>
      <a:accent1>
        <a:srgbClr val="81AF26"/>
      </a:accent1>
      <a:accent2>
        <a:srgbClr val="AFA21A"/>
      </a:accent2>
      <a:accent3>
        <a:srgbClr val="E08830"/>
      </a:accent3>
      <a:accent4>
        <a:srgbClr val="CE2D1E"/>
      </a:accent4>
      <a:accent5>
        <a:srgbClr val="E0306B"/>
      </a:accent5>
      <a:accent6>
        <a:srgbClr val="CE1EA2"/>
      </a:accent6>
      <a:hlink>
        <a:srgbClr val="8663CB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267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DividendVTI</vt:lpstr>
      <vt:lpstr>Panduan SIMAK untuk Majelis</vt:lpstr>
      <vt:lpstr>Anggota Majelis Lam-PTKes Periode 2020-2025</vt:lpstr>
      <vt:lpstr>Dashboard Majelis Akreditasi</vt:lpstr>
      <vt:lpstr>Profil Majelis Akreditasi</vt:lpstr>
      <vt:lpstr>Edit Profil Majelis Akreditasi</vt:lpstr>
      <vt:lpstr>Edit Profil Majelis Akreditasi</vt:lpstr>
      <vt:lpstr>Dashboard Majelis Akreditasi</vt:lpstr>
      <vt:lpstr>Menu Proses Majelis Akreditasi</vt:lpstr>
      <vt:lpstr>Menu Selesai Majelis Akreditasi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SIMAK untuk Majelis</dc:title>
  <dc:creator>De Britto Eka Putra Ngamelubun</dc:creator>
  <cp:lastModifiedBy>De Britto Eka Putra Ngamelubun</cp:lastModifiedBy>
  <cp:revision>3</cp:revision>
  <dcterms:created xsi:type="dcterms:W3CDTF">2020-02-08T02:39:56Z</dcterms:created>
  <dcterms:modified xsi:type="dcterms:W3CDTF">2021-10-25T04:53:26Z</dcterms:modified>
</cp:coreProperties>
</file>